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54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44CA53-CE96-4D48-95DE-E6CB42C3FECA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5E511-7377-449F-BB9E-62CD5A88C4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3828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5E511-7377-449F-BB9E-62CD5A88C4F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76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blog.maximumtest.ru/post/peresdacha-itogovogo-sochineniya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Итоговое </a:t>
            </a:r>
            <a:r>
              <a:rPr lang="ru-RU" dirty="0" smtClean="0"/>
              <a:t>сочинение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645024"/>
            <a:ext cx="3023220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861048"/>
            <a:ext cx="4251352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04664"/>
            <a:ext cx="4176464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408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496944" cy="63367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/>
              <a:t>Раздел 2. Семья, общество, Отечество в жизни человека </a:t>
            </a:r>
          </a:p>
          <a:p>
            <a:r>
              <a:rPr lang="ru-RU" dirty="0"/>
              <a:t>Темы этого раздела нацеливают на размышление о семейных и общественных ценностях, традициях и обычаях, отношениях и влиянии общества, семьи на человека.</a:t>
            </a:r>
          </a:p>
          <a:p>
            <a:pPr marL="0" indent="0">
              <a:buNone/>
            </a:pPr>
            <a:r>
              <a:rPr lang="ru-RU" b="1" dirty="0"/>
              <a:t>Возможные темы</a:t>
            </a:r>
            <a:endParaRPr lang="ru-RU" dirty="0"/>
          </a:p>
          <a:p>
            <a:r>
              <a:rPr lang="ru-RU" dirty="0"/>
              <a:t>Почему для некоторых людей так важно общественное мнение?</a:t>
            </a:r>
          </a:p>
          <a:p>
            <a:r>
              <a:rPr lang="ru-RU" dirty="0"/>
              <a:t>Как окружение влияет на ребенка?</a:t>
            </a:r>
          </a:p>
          <a:p>
            <a:r>
              <a:rPr lang="ru-RU" dirty="0"/>
              <a:t>На что готов пойти человек ради своей семьи?</a:t>
            </a:r>
          </a:p>
          <a:p>
            <a:r>
              <a:rPr lang="ru-RU" dirty="0"/>
              <a:t>Человек должен жить для себя или на благо общества?</a:t>
            </a:r>
          </a:p>
          <a:p>
            <a:pPr marL="0" indent="0">
              <a:buNone/>
            </a:pPr>
            <a:r>
              <a:rPr lang="ru-RU" b="1" dirty="0"/>
              <a:t>Литературные аргументы</a:t>
            </a:r>
            <a:endParaRPr lang="ru-RU" dirty="0"/>
          </a:p>
          <a:p>
            <a:r>
              <a:rPr lang="ru-RU" dirty="0"/>
              <a:t>Л. Н. Толстой. «Война и мир»</a:t>
            </a:r>
          </a:p>
          <a:p>
            <a:r>
              <a:rPr lang="ru-RU" dirty="0"/>
              <a:t>Л. Н. Толстой. «Анна Каренина»</a:t>
            </a:r>
          </a:p>
          <a:p>
            <a:r>
              <a:rPr lang="ru-RU" dirty="0"/>
              <a:t>Дж. Сэлинджер. «Над пропастью во ржи»</a:t>
            </a:r>
          </a:p>
          <a:p>
            <a:r>
              <a:rPr lang="ru-RU" dirty="0"/>
              <a:t>М. Ю. Лермонтов. «Герой нашего времени»</a:t>
            </a:r>
          </a:p>
          <a:p>
            <a:r>
              <a:rPr lang="ru-RU" dirty="0"/>
              <a:t>А. С. Грибоедов. «Горе от ума»</a:t>
            </a:r>
          </a:p>
          <a:p>
            <a:r>
              <a:rPr lang="ru-RU" dirty="0" smtClean="0"/>
              <a:t>Н</a:t>
            </a:r>
            <a:r>
              <a:rPr lang="ru-RU" dirty="0"/>
              <a:t>. В. Гоголь. «Тарас Бульба»</a:t>
            </a:r>
          </a:p>
          <a:p>
            <a:r>
              <a:rPr lang="ru-RU" dirty="0"/>
              <a:t>А. С. Пушкин. «Капитанская дочка»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942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0"/>
            <a:ext cx="8291264" cy="648072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/>
              <a:t>Раздел 3. Природа и культура в жизни человека </a:t>
            </a:r>
          </a:p>
          <a:p>
            <a:r>
              <a:rPr lang="ru-RU" dirty="0"/>
              <a:t>Темы этого раздела подталкивают к рассуждению об искусстве и науке, о таланте, ценности творчества и научного поиска, о собственных интересах в области искусства и науки. Также темы могут быть связаны с вопросами экологии и роли природы в жизни человека. </a:t>
            </a:r>
          </a:p>
          <a:p>
            <a:pPr marL="0" indent="0">
              <a:buNone/>
            </a:pPr>
            <a:r>
              <a:rPr lang="ru-RU" b="1" dirty="0"/>
              <a:t>Возможные темы</a:t>
            </a:r>
            <a:endParaRPr lang="ru-RU" dirty="0"/>
          </a:p>
          <a:p>
            <a:r>
              <a:rPr lang="ru-RU" dirty="0"/>
              <a:t>Как произведения искусства могут повлиять на личность и воспитание?</a:t>
            </a:r>
          </a:p>
          <a:p>
            <a:r>
              <a:rPr lang="ru-RU" dirty="0"/>
              <a:t>Почему важно сохранять историческую память и традиционные ценности?</a:t>
            </a:r>
          </a:p>
          <a:p>
            <a:r>
              <a:rPr lang="ru-RU" dirty="0"/>
              <a:t>Согласны ли вы с мнением, что природа может существовать без человека, а человек без природы — нет?</a:t>
            </a:r>
          </a:p>
          <a:p>
            <a:r>
              <a:rPr lang="ru-RU" dirty="0"/>
              <a:t>Как достижения науки и технологий повлияли на человека и природу?</a:t>
            </a:r>
          </a:p>
          <a:p>
            <a:r>
              <a:rPr lang="ru-RU" dirty="0"/>
              <a:t>Можно ли пренебречь природой во имя технического прогресса?</a:t>
            </a:r>
          </a:p>
          <a:p>
            <a:pPr marL="0" indent="0">
              <a:buNone/>
            </a:pPr>
            <a:r>
              <a:rPr lang="ru-RU" b="1" dirty="0"/>
              <a:t>Литературные аргументы</a:t>
            </a:r>
            <a:endParaRPr lang="ru-RU" dirty="0"/>
          </a:p>
          <a:p>
            <a:r>
              <a:rPr lang="ru-RU" dirty="0"/>
              <a:t>Р. </a:t>
            </a:r>
            <a:r>
              <a:rPr lang="ru-RU" dirty="0" err="1"/>
              <a:t>Брэдбери</a:t>
            </a:r>
            <a:r>
              <a:rPr lang="ru-RU" dirty="0"/>
              <a:t>. «451</a:t>
            </a:r>
            <a:r>
              <a:rPr lang="ru-RU" b="1" dirty="0"/>
              <a:t>°</a:t>
            </a:r>
            <a:r>
              <a:rPr lang="ru-RU" dirty="0"/>
              <a:t> по Фаренгейту»</a:t>
            </a:r>
          </a:p>
          <a:p>
            <a:r>
              <a:rPr lang="ru-RU" dirty="0"/>
              <a:t>О. Хаксли. «О дивный новый мир»</a:t>
            </a:r>
          </a:p>
          <a:p>
            <a:r>
              <a:rPr lang="ru-RU" dirty="0"/>
              <a:t>И. С. Тургенев. «Отцы и дети»</a:t>
            </a:r>
          </a:p>
          <a:p>
            <a:r>
              <a:rPr lang="ru-RU" dirty="0"/>
              <a:t>Дж. Оруэлл. «1984»</a:t>
            </a:r>
          </a:p>
          <a:p>
            <a:r>
              <a:rPr lang="ru-RU" dirty="0"/>
              <a:t>Е. И. Замятин. «Мы»</a:t>
            </a:r>
          </a:p>
          <a:p>
            <a:r>
              <a:rPr lang="ru-RU" dirty="0"/>
              <a:t>С. Коллинз. «Голодные игры»</a:t>
            </a:r>
          </a:p>
          <a:p>
            <a:r>
              <a:rPr lang="ru-RU" dirty="0"/>
              <a:t>У. </a:t>
            </a:r>
            <a:r>
              <a:rPr lang="ru-RU" dirty="0" err="1"/>
              <a:t>Голдинг</a:t>
            </a:r>
            <a:r>
              <a:rPr lang="ru-RU" dirty="0"/>
              <a:t>. «Повелитель мух» </a:t>
            </a:r>
          </a:p>
          <a:p>
            <a:r>
              <a:rPr lang="ru-RU" dirty="0"/>
              <a:t>В. Г. Распутин. «Прощание с Матёрой», «Уроки французского»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324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Рекомендации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pPr marL="514350" indent="-514350" algn="just">
              <a:buAutoNum type="arabicPeriod"/>
            </a:pPr>
            <a:r>
              <a:rPr lang="ru-RU" dirty="0" smtClean="0"/>
              <a:t>Перечитывать произведения, записанные в читательский дневник.</a:t>
            </a:r>
          </a:p>
          <a:p>
            <a:pPr marL="514350" indent="-514350" algn="just">
              <a:buAutoNum type="arabicPeriod"/>
            </a:pPr>
            <a:r>
              <a:rPr lang="ru-RU" dirty="0" smtClean="0"/>
              <a:t>Запоминать сюжет и имена главных героев, можно сделать короткие записи (</a:t>
            </a:r>
            <a:r>
              <a:rPr lang="ru-RU" dirty="0" err="1" smtClean="0"/>
              <a:t>тезисно</a:t>
            </a:r>
            <a:r>
              <a:rPr lang="ru-RU" dirty="0" smtClean="0"/>
              <a:t>).</a:t>
            </a:r>
          </a:p>
          <a:p>
            <a:pPr marL="514350" indent="-514350" algn="just">
              <a:buAutoNum type="arabicPeriod"/>
            </a:pPr>
            <a:r>
              <a:rPr lang="ru-RU" dirty="0" smtClean="0"/>
              <a:t>Не строить </a:t>
            </a:r>
            <a:r>
              <a:rPr lang="ru-RU" dirty="0" err="1" smtClean="0"/>
              <a:t>громоздские</a:t>
            </a:r>
            <a:r>
              <a:rPr lang="ru-RU" dirty="0" smtClean="0"/>
              <a:t> </a:t>
            </a:r>
            <a:r>
              <a:rPr lang="ru-RU" dirty="0" smtClean="0"/>
              <a:t>предложения, чтобы набрать баллы за пунктуацию.</a:t>
            </a:r>
          </a:p>
          <a:p>
            <a:pPr marL="514350" indent="-514350" algn="just">
              <a:buAutoNum type="arabicPeriod"/>
            </a:pPr>
            <a:r>
              <a:rPr lang="ru-RU" dirty="0" smtClean="0"/>
              <a:t>Выбрать тему не по знанию аргументов, а по принципу: смогу раскрыть и доказать. </a:t>
            </a:r>
          </a:p>
          <a:p>
            <a:pPr marL="0" indent="0" algn="just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952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Клише ко вступлению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/>
              <a:t>Во вступлении итогового сочинения можно написать несколько общих фраз по теме, сформулировать проблемный вопрос или высказать своё мнение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Всем </a:t>
            </a:r>
            <a:r>
              <a:rPr lang="ru-RU" dirty="0"/>
              <a:t>известно, что ... /какой-то факт, связанный с темой/</a:t>
            </a:r>
          </a:p>
          <a:p>
            <a:pPr algn="just"/>
            <a:r>
              <a:rPr lang="ru-RU" dirty="0"/>
              <a:t>Тема... всегда волновала людей, ведь нравственные вопросы относятся к категории вечных.</a:t>
            </a:r>
          </a:p>
          <a:p>
            <a:pPr algn="just"/>
            <a:r>
              <a:rPr lang="ru-RU" dirty="0"/>
              <a:t>Наверное, каждый человек хоть раз задумывался над тем, что значит ... На мой взгляд,...</a:t>
            </a:r>
          </a:p>
          <a:p>
            <a:pPr algn="just"/>
            <a:r>
              <a:rPr lang="ru-RU" dirty="0"/>
              <a:t>Я думаю, каждый из нас задавал себе вопрос:...</a:t>
            </a:r>
          </a:p>
          <a:p>
            <a:pPr algn="just"/>
            <a:r>
              <a:rPr lang="ru-RU" dirty="0"/>
              <a:t>Проблема ... актуальна, ведь многие люди сталкиваются с...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525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Клише к аргументам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pPr algn="just"/>
            <a:r>
              <a:rPr lang="ru-RU" sz="2400" dirty="0"/>
              <a:t>Например, ...</a:t>
            </a:r>
          </a:p>
          <a:p>
            <a:pPr algn="just"/>
            <a:r>
              <a:rPr lang="ru-RU" sz="2400" dirty="0"/>
              <a:t>Многие авторы затрагивали </a:t>
            </a:r>
            <a:r>
              <a:rPr lang="ru-RU" sz="2400" i="1" dirty="0"/>
              <a:t>проблему/тему.</a:t>
            </a:r>
            <a:r>
              <a:rPr lang="ru-RU" sz="2400" dirty="0"/>
              <a:t>.., в том числе и русские классики, к произведениям которых можно обратиться для доказательства моей точки зрения.</a:t>
            </a:r>
          </a:p>
          <a:p>
            <a:pPr algn="just"/>
            <a:r>
              <a:rPr lang="ru-RU" sz="2400" i="1" dirty="0"/>
              <a:t>Правильность/истинность моего/этого </a:t>
            </a:r>
            <a:r>
              <a:rPr lang="ru-RU" sz="2400" dirty="0"/>
              <a:t>утверждения можно обосновать/доказать с помощью примеров из литературы.</a:t>
            </a:r>
          </a:p>
          <a:p>
            <a:pPr algn="just"/>
            <a:r>
              <a:rPr lang="ru-RU" sz="2400" dirty="0"/>
              <a:t>Обратимся к примерам из литературы...</a:t>
            </a:r>
          </a:p>
          <a:p>
            <a:pPr algn="just"/>
            <a:r>
              <a:rPr lang="ru-RU" sz="2400" dirty="0"/>
              <a:t>Эту </a:t>
            </a:r>
            <a:r>
              <a:rPr lang="ru-RU" sz="2400" i="1" dirty="0"/>
              <a:t>мысль/закономерность</a:t>
            </a:r>
            <a:r>
              <a:rPr lang="ru-RU" sz="2400" dirty="0"/>
              <a:t> можно доказать, обратившись к ...</a:t>
            </a:r>
          </a:p>
          <a:p>
            <a:pPr algn="just"/>
            <a:r>
              <a:rPr lang="ru-RU" sz="2400" dirty="0"/>
              <a:t>Это доказывают многочисленные литературные примеры</a:t>
            </a:r>
            <a:r>
              <a:rPr lang="ru-RU" sz="2400" dirty="0" smtClean="0"/>
              <a:t>. Вспомним….</a:t>
            </a:r>
            <a:endParaRPr lang="ru-RU" sz="2400" dirty="0"/>
          </a:p>
          <a:p>
            <a:pPr algn="just"/>
            <a:r>
              <a:rPr lang="ru-RU" sz="2400" dirty="0"/>
              <a:t>Для </a:t>
            </a:r>
            <a:r>
              <a:rPr lang="ru-RU" sz="2400" i="1" dirty="0"/>
              <a:t>доказательства/обоснования</a:t>
            </a:r>
            <a:r>
              <a:rPr lang="ru-RU" sz="2400" dirty="0"/>
              <a:t> обратимся к произведениям русской художественной литературы...</a:t>
            </a:r>
          </a:p>
        </p:txBody>
      </p:sp>
    </p:spTree>
    <p:extLst>
      <p:ext uri="{BB962C8B-B14F-4D97-AF65-F5344CB8AC3E}">
        <p14:creationId xmlns:p14="http://schemas.microsoft.com/office/powerpoint/2010/main" val="253908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Клише для </a:t>
            </a:r>
            <a:r>
              <a:rPr lang="ru-RU" b="1" dirty="0" err="1"/>
              <a:t>микровыводов</a:t>
            </a:r>
            <a:r>
              <a:rPr lang="ru-RU" b="1" dirty="0"/>
              <a:t> итогового сочинения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Этот </a:t>
            </a:r>
            <a:r>
              <a:rPr lang="ru-RU" dirty="0"/>
              <a:t>пример позволяет сделать вывод о том, что…</a:t>
            </a:r>
          </a:p>
          <a:p>
            <a:r>
              <a:rPr lang="ru-RU" dirty="0"/>
              <a:t>Этот </a:t>
            </a:r>
            <a:r>
              <a:rPr lang="ru-RU" dirty="0" smtClean="0"/>
              <a:t>пример </a:t>
            </a:r>
            <a:r>
              <a:rPr lang="ru-RU" i="1" dirty="0" smtClean="0"/>
              <a:t>доказывает/обосновывает/иллюстрирует</a:t>
            </a:r>
            <a:r>
              <a:rPr lang="ru-RU" dirty="0"/>
              <a:t>...</a:t>
            </a:r>
          </a:p>
          <a:p>
            <a:r>
              <a:rPr lang="ru-RU" dirty="0"/>
              <a:t>Этот пример позволяет </a:t>
            </a:r>
            <a:r>
              <a:rPr lang="ru-RU" i="1" dirty="0"/>
              <a:t>осознать / понять / ощутить</a:t>
            </a:r>
            <a:r>
              <a:rPr lang="ru-RU" dirty="0"/>
              <a:t>, ...</a:t>
            </a:r>
          </a:p>
          <a:p>
            <a:r>
              <a:rPr lang="ru-RU" dirty="0"/>
              <a:t>Таким образом, автор хочет донести до нас мысль </a:t>
            </a:r>
            <a:r>
              <a:rPr lang="ru-RU" dirty="0" smtClean="0"/>
              <a:t>о том, что ....</a:t>
            </a:r>
            <a:endParaRPr lang="ru-RU" dirty="0"/>
          </a:p>
          <a:p>
            <a:r>
              <a:rPr lang="ru-RU" dirty="0"/>
              <a:t>Мы можем прийти к </a:t>
            </a:r>
            <a:r>
              <a:rPr lang="ru-RU" dirty="0" smtClean="0"/>
              <a:t>выводу: ...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013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Клише для заключения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заключении важно обобщить рассуждения из основной части, сделав вывод. Вот клише, которые помогут в этом:</a:t>
            </a:r>
          </a:p>
          <a:p>
            <a:r>
              <a:rPr lang="ru-RU" dirty="0" smtClean="0"/>
              <a:t>В </a:t>
            </a:r>
            <a:r>
              <a:rPr lang="ru-RU" dirty="0"/>
              <a:t>заключени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 хочется сказать/отметить...</a:t>
            </a:r>
          </a:p>
          <a:p>
            <a:r>
              <a:rPr lang="ru-RU" dirty="0"/>
              <a:t>Подводя итоги сказанному, можно сделать вывод...</a:t>
            </a:r>
          </a:p>
          <a:p>
            <a:r>
              <a:rPr lang="ru-RU" dirty="0"/>
              <a:t>Исходя из </a:t>
            </a:r>
            <a:r>
              <a:rPr lang="ru-RU" dirty="0" smtClean="0"/>
              <a:t>примеров</a:t>
            </a:r>
            <a:r>
              <a:rPr lang="ru-RU" dirty="0"/>
              <a:t>, можно сделать обобщение и сказать, что...</a:t>
            </a:r>
          </a:p>
          <a:p>
            <a:r>
              <a:rPr lang="ru-RU" dirty="0"/>
              <a:t>Обобщая сказанное, хочу сказать, что...</a:t>
            </a:r>
          </a:p>
          <a:p>
            <a:r>
              <a:rPr lang="ru-RU" dirty="0"/>
              <a:t>П</a:t>
            </a:r>
            <a:r>
              <a:rPr lang="ru-RU" dirty="0" smtClean="0"/>
              <a:t>риведенные аргументы</a:t>
            </a:r>
            <a:r>
              <a:rPr lang="ru-RU" dirty="0"/>
              <a:t>, основанные на читательском опыте, убеждают нас в том, что...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32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Что такое итоговое сочинение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Итоговое </a:t>
            </a:r>
            <a:r>
              <a:rPr lang="ru-RU" dirty="0"/>
              <a:t>сочинение — это первый серьезный экзамен, который ждет школьников в 11-м классе. Он выполняет две задачи. Во-первых, проверяет умение выпускников рассуждать по теме, аргументировать свое мнение, демонстрировать уровень речевой культуры.</a:t>
            </a:r>
          </a:p>
          <a:p>
            <a:pPr algn="just"/>
            <a:r>
              <a:rPr lang="ru-RU" dirty="0"/>
              <a:t>Во-вторых, экзамен служит допуском к государственной итоговой аттестации. Без зачета за итоговое сочинение к сдаче ЕГЭ не допускают. Однако из года в год 98% пишущих сочинение </a:t>
            </a:r>
            <a:r>
              <a:rPr lang="ru-RU" u="sng" dirty="0">
                <a:hlinkClick r:id="rId2"/>
              </a:rPr>
              <a:t>получают зачет</a:t>
            </a:r>
            <a:r>
              <a:rPr lang="ru-RU" dirty="0"/>
              <a:t>, к тому же есть две пересдачи — в первую среду февраля и вторую среду апреля. Если после трех раз справиться с сочинением не удается, ученик выходит из школы со справкой и может попробовать сдать экзамен в следующем году.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59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Каким будет итоговое сочинение 2024/2025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4929411"/>
          </a:xfrm>
        </p:spPr>
        <p:txBody>
          <a:bodyPr>
            <a:noAutofit/>
          </a:bodyPr>
          <a:lstStyle/>
          <a:p>
            <a:r>
              <a:rPr lang="ru-RU" sz="2000" dirty="0" smtClean="0"/>
              <a:t>Эксперты </a:t>
            </a:r>
            <a:r>
              <a:rPr lang="ru-RU" sz="2000" dirty="0"/>
              <a:t>взяли огромный банк заданий, который скопился за все эти годы, и разбили его на следующие разделы и подразделы. </a:t>
            </a:r>
          </a:p>
          <a:p>
            <a:r>
              <a:rPr lang="ru-RU" sz="2000" b="1" dirty="0"/>
              <a:t>1. Духовно-нравственные ориентиры в жизни человека 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1.1. Внутренний мир человека и его личностные качества</a:t>
            </a:r>
            <a:br>
              <a:rPr lang="ru-RU" sz="2000" dirty="0"/>
            </a:br>
            <a:r>
              <a:rPr lang="ru-RU" sz="2000" dirty="0"/>
              <a:t>1.2. Отношение человека к другому человеку (окружению), нравственные идеалы и выбор между добром и злом</a:t>
            </a:r>
            <a:br>
              <a:rPr lang="ru-RU" sz="2000" dirty="0"/>
            </a:br>
            <a:r>
              <a:rPr lang="ru-RU" sz="2000" dirty="0"/>
              <a:t>1.3. Познание человеком самого себя</a:t>
            </a:r>
            <a:br>
              <a:rPr lang="ru-RU" sz="2000" dirty="0"/>
            </a:br>
            <a:r>
              <a:rPr lang="ru-RU" sz="2000" dirty="0"/>
              <a:t>1.4. Свобода человека и ее ограничения</a:t>
            </a:r>
          </a:p>
          <a:p>
            <a:r>
              <a:rPr lang="ru-RU" sz="2000" b="1" dirty="0"/>
              <a:t>2. Семья, общество, Отечество в жизни человека 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2.1. Семья, род; семейные ценности и традиции</a:t>
            </a:r>
            <a:br>
              <a:rPr lang="ru-RU" sz="2000" dirty="0"/>
            </a:br>
            <a:r>
              <a:rPr lang="ru-RU" sz="2000" dirty="0"/>
              <a:t>2.2. Человек и общество</a:t>
            </a:r>
            <a:br>
              <a:rPr lang="ru-RU" sz="2000" dirty="0"/>
            </a:br>
            <a:r>
              <a:rPr lang="ru-RU" sz="2000" dirty="0"/>
              <a:t>2.3. Родина, государство, гражданская позиция человека</a:t>
            </a:r>
          </a:p>
          <a:p>
            <a:r>
              <a:rPr lang="ru-RU" sz="2000" b="1" dirty="0"/>
              <a:t>3. Природа и культура в жизни человека 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3.1. Природа и человек</a:t>
            </a:r>
            <a:br>
              <a:rPr lang="ru-RU" sz="2000" dirty="0"/>
            </a:br>
            <a:r>
              <a:rPr lang="ru-RU" sz="2000" dirty="0"/>
              <a:t>3.2. Наука и человек</a:t>
            </a:r>
            <a:br>
              <a:rPr lang="ru-RU" sz="2000" dirty="0"/>
            </a:br>
            <a:r>
              <a:rPr lang="ru-RU" sz="2000" dirty="0"/>
              <a:t>3.3. Искусство и человек</a:t>
            </a:r>
            <a:br>
              <a:rPr lang="ru-RU" sz="2000" dirty="0"/>
            </a:br>
            <a:r>
              <a:rPr lang="ru-RU" sz="2000" dirty="0"/>
              <a:t>3.4. Язык и языковая личность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5802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algn="just"/>
            <a:r>
              <a:rPr lang="ru-RU" dirty="0"/>
              <a:t>В каждый комплект тем итогового сочинения будут включены по две темы из каждого раздела банка: </a:t>
            </a:r>
            <a:endParaRPr lang="ru-RU" dirty="0" smtClean="0"/>
          </a:p>
          <a:p>
            <a:pPr algn="just"/>
            <a:r>
              <a:rPr lang="ru-RU" dirty="0" smtClean="0"/>
              <a:t>темы 1, 2 </a:t>
            </a:r>
            <a:r>
              <a:rPr lang="ru-RU" dirty="0"/>
              <a:t>«Духовно-нравственные ориентиры в жизни человека»; </a:t>
            </a:r>
            <a:endParaRPr lang="ru-RU" dirty="0" smtClean="0"/>
          </a:p>
          <a:p>
            <a:pPr algn="just"/>
            <a:r>
              <a:rPr lang="ru-RU" dirty="0" smtClean="0"/>
              <a:t>темы </a:t>
            </a:r>
            <a:r>
              <a:rPr lang="ru-RU" dirty="0"/>
              <a:t>3, 4 «Семья, общество, Отечество в жизни человека»; </a:t>
            </a:r>
            <a:endParaRPr lang="ru-RU" dirty="0" smtClean="0"/>
          </a:p>
          <a:p>
            <a:pPr algn="just"/>
            <a:r>
              <a:rPr lang="ru-RU" dirty="0" smtClean="0"/>
              <a:t>темы </a:t>
            </a:r>
            <a:r>
              <a:rPr lang="ru-RU" dirty="0"/>
              <a:t>5, 6 «Природа и культура в жизни человека».</a:t>
            </a:r>
          </a:p>
        </p:txBody>
      </p:sp>
    </p:spTree>
    <p:extLst>
      <p:ext uri="{BB962C8B-B14F-4D97-AF65-F5344CB8AC3E}">
        <p14:creationId xmlns:p14="http://schemas.microsoft.com/office/powerpoint/2010/main" val="331850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0266"/>
          </a:xfrm>
        </p:spPr>
        <p:txBody>
          <a:bodyPr>
            <a:normAutofit fontScale="90000"/>
          </a:bodyPr>
          <a:lstStyle/>
          <a:p>
            <a:r>
              <a:rPr lang="ru-RU" sz="2800" dirty="0"/>
              <a:t>Вот как </a:t>
            </a:r>
            <a:r>
              <a:rPr lang="ru-RU" sz="2800" b="1" dirty="0"/>
              <a:t>могут </a:t>
            </a:r>
            <a:r>
              <a:rPr lang="ru-RU" sz="2800" dirty="0"/>
              <a:t>выглядеть темы итогового сочинения 2024/2025 в этом декабре:</a:t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96752"/>
            <a:ext cx="8579296" cy="566124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solidFill>
                  <a:srgbClr val="FF0000"/>
                </a:solidFill>
              </a:rPr>
              <a:t>111 </a:t>
            </a:r>
            <a:r>
              <a:rPr lang="ru-RU" dirty="0">
                <a:solidFill>
                  <a:srgbClr val="FF0000"/>
                </a:solidFill>
              </a:rPr>
              <a:t>Какую жизненную цель можно назвать благородной? </a:t>
            </a:r>
            <a:endParaRPr lang="ru-RU" dirty="0" smtClean="0">
              <a:solidFill>
                <a:srgbClr val="FF0000"/>
              </a:solidFill>
            </a:endParaRPr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201 </a:t>
            </a:r>
            <a:r>
              <a:rPr lang="ru-RU" dirty="0">
                <a:solidFill>
                  <a:srgbClr val="002060"/>
                </a:solidFill>
              </a:rPr>
              <a:t>Могут ли юношеские мечты повлиять на дальнейшую жизнь человека? </a:t>
            </a:r>
            <a:endParaRPr lang="ru-RU" dirty="0" smtClean="0">
              <a:solidFill>
                <a:srgbClr val="002060"/>
              </a:solidFill>
            </a:endParaRPr>
          </a:p>
          <a:p>
            <a:pPr algn="just"/>
            <a:r>
              <a:rPr lang="ru-RU" dirty="0" smtClean="0">
                <a:solidFill>
                  <a:srgbClr val="FFC000"/>
                </a:solidFill>
              </a:rPr>
              <a:t>304 </a:t>
            </a:r>
            <a:r>
              <a:rPr lang="ru-RU" dirty="0">
                <a:solidFill>
                  <a:srgbClr val="FFC000"/>
                </a:solidFill>
              </a:rPr>
              <a:t>Как становятся героями на войне? </a:t>
            </a:r>
            <a:endParaRPr lang="ru-RU" dirty="0" smtClean="0">
              <a:solidFill>
                <a:srgbClr val="FFC000"/>
              </a:solidFill>
            </a:endParaRPr>
          </a:p>
          <a:p>
            <a:pPr algn="just"/>
            <a:r>
              <a:rPr lang="ru-RU" dirty="0" smtClean="0">
                <a:solidFill>
                  <a:srgbClr val="C00000"/>
                </a:solidFill>
              </a:rPr>
              <a:t>405 </a:t>
            </a:r>
            <a:r>
              <a:rPr lang="ru-RU" dirty="0">
                <a:solidFill>
                  <a:srgbClr val="C00000"/>
                </a:solidFill>
              </a:rPr>
              <a:t>Чем важен для современного человека опыт предыдущих поколений? </a:t>
            </a:r>
            <a:endParaRPr lang="ru-RU" dirty="0" smtClean="0">
              <a:solidFill>
                <a:srgbClr val="C00000"/>
              </a:solidFill>
            </a:endParaRPr>
          </a:p>
          <a:p>
            <a:pPr algn="just"/>
            <a:r>
              <a:rPr lang="ru-RU" dirty="0" smtClean="0">
                <a:solidFill>
                  <a:srgbClr val="00B0F0"/>
                </a:solidFill>
              </a:rPr>
              <a:t>509 </a:t>
            </a:r>
            <a:r>
              <a:rPr lang="ru-RU" dirty="0">
                <a:solidFill>
                  <a:srgbClr val="00B0F0"/>
                </a:solidFill>
              </a:rPr>
              <a:t>Почему достижения прогресса, дающие человеку удобства и комфорт, могут быть опасны для человечества? </a:t>
            </a:r>
            <a:endParaRPr lang="ru-RU" dirty="0" smtClean="0">
              <a:solidFill>
                <a:srgbClr val="00B0F0"/>
              </a:solidFill>
            </a:endParaRPr>
          </a:p>
          <a:p>
            <a:pPr algn="just"/>
            <a:r>
              <a:rPr lang="ru-RU" dirty="0" smtClean="0">
                <a:solidFill>
                  <a:schemeClr val="tx2"/>
                </a:solidFill>
              </a:rPr>
              <a:t>602 </a:t>
            </a:r>
            <a:r>
              <a:rPr lang="ru-RU" dirty="0">
                <a:solidFill>
                  <a:schemeClr val="tx2"/>
                </a:solidFill>
              </a:rPr>
              <a:t>Реальное и виртуальное общение: в чём преимущества каждого из них? </a:t>
            </a:r>
            <a:endParaRPr lang="ru-RU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ru-RU" u="sng" dirty="0" smtClean="0"/>
              <a:t>Примечание</a:t>
            </a:r>
            <a:r>
              <a:rPr lang="ru-RU" u="sng" dirty="0"/>
              <a:t>. В комплект тем итогового сочинения включены по две темы из каждого раздела банка тем</a:t>
            </a:r>
          </a:p>
        </p:txBody>
      </p:sp>
    </p:spTree>
    <p:extLst>
      <p:ext uri="{BB962C8B-B14F-4D97-AF65-F5344CB8AC3E}">
        <p14:creationId xmlns:p14="http://schemas.microsoft.com/office/powerpoint/2010/main" val="180489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Требования к итоговому сочинению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Итоговое </a:t>
            </a:r>
            <a:r>
              <a:rPr lang="ru-RU" dirty="0"/>
              <a:t>сочинение в 2024 году</a:t>
            </a:r>
            <a:r>
              <a:rPr lang="ru-RU" b="1" dirty="0"/>
              <a:t> </a:t>
            </a:r>
            <a:r>
              <a:rPr lang="ru-RU" dirty="0"/>
              <a:t>пройдет</a:t>
            </a:r>
            <a:r>
              <a:rPr lang="ru-RU" b="1" dirty="0"/>
              <a:t> 4 декабря</a:t>
            </a:r>
            <a:r>
              <a:rPr lang="ru-RU" dirty="0"/>
              <a:t>. Также есть резервные дни — </a:t>
            </a:r>
            <a:r>
              <a:rPr lang="ru-RU" b="1" dirty="0"/>
              <a:t>5 февраля</a:t>
            </a:r>
            <a:r>
              <a:rPr lang="ru-RU" dirty="0"/>
              <a:t> и </a:t>
            </a:r>
            <a:r>
              <a:rPr lang="ru-RU" b="1" dirty="0"/>
              <a:t>9 апреля</a:t>
            </a:r>
            <a:r>
              <a:rPr lang="ru-RU" dirty="0"/>
              <a:t> 2025 года. Школьникам предстоит за </a:t>
            </a:r>
            <a:r>
              <a:rPr lang="ru-RU" b="1" dirty="0"/>
              <a:t>3 часа 55 минут</a:t>
            </a:r>
            <a:r>
              <a:rPr lang="ru-RU" dirty="0"/>
              <a:t> написать развернутое, структурное и аргументированное сочинение по одной из выбранных тем. Вот каким должно быть итоговое сочинение:</a:t>
            </a:r>
          </a:p>
          <a:p>
            <a:pPr algn="just"/>
            <a:r>
              <a:rPr lang="ru-RU" dirty="0"/>
              <a:t>Объём должен быть </a:t>
            </a:r>
            <a:r>
              <a:rPr lang="ru-RU" b="1" dirty="0"/>
              <a:t>не меньше 250 слов</a:t>
            </a:r>
            <a:r>
              <a:rPr lang="ru-RU" dirty="0"/>
              <a:t>, иначе будет поставлен незачет</a:t>
            </a:r>
            <a:r>
              <a:rPr lang="ru-RU" dirty="0" smtClean="0"/>
              <a:t>. </a:t>
            </a:r>
            <a:r>
              <a:rPr lang="ru-RU" dirty="0"/>
              <a:t>Эксперты при этом  рекомендуют ориентироваться на объем </a:t>
            </a:r>
            <a:r>
              <a:rPr lang="ru-RU" b="1" dirty="0"/>
              <a:t>работы в 350 слов.</a:t>
            </a:r>
          </a:p>
          <a:p>
            <a:pPr algn="just"/>
            <a:r>
              <a:rPr lang="ru-RU" dirty="0"/>
              <a:t>Сочинение должно быть написано </a:t>
            </a:r>
            <a:r>
              <a:rPr lang="ru-RU" b="1" dirty="0"/>
              <a:t>самостоятельно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72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Критерии оценивания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832648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Сочинение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оценивается по пяти критериям, по каждому можно получить или зачет или незачет.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Первые два критерия самые важные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если не получить по ним зачет, экзамен провален. Чтобы получить зачет за сочинение в целом, нужно справиться с первыми двумя критериями и еще хотя бы одним.</a:t>
            </a:r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Соответствие теме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Самое важное — не уходить от темы, соотнести доказательство и вывод с тезисом, не подменять понятия.</a:t>
            </a:r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Привлечение литературного материала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получить зачет, нужно привести минимум один литературный аргумент — из русской классики, школьной программы или мировой литературы. </a:t>
            </a:r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Композиция и логика рассуждения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получить балл по этому критерию, предлагаем использовать классическую структуру сочинения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Качество письменной речи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всё настолько плохо, что речевые ошибки затрудняют понимание смысла, ставят незачет, если мысль ясна — зачет.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Грамотность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Незачет поставят, если на 100 слов приходится в сумме более пяти ошибок: грамматических, орфографических, пунктуационных. Помните, что на сочинении можно пользоваться орфографическим словарем! Этот поможет свести орфографические ошибки к минимуму.</a:t>
            </a:r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887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Структура сочинения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 </a:t>
            </a:r>
            <a:r>
              <a:rPr lang="ru-RU" b="1" dirty="0"/>
              <a:t>5 абзацев</a:t>
            </a:r>
            <a:r>
              <a:rPr lang="ru-RU" i="1" dirty="0"/>
              <a:t>:</a:t>
            </a:r>
            <a:endParaRPr lang="ru-RU" dirty="0"/>
          </a:p>
          <a:p>
            <a:r>
              <a:rPr lang="ru-RU" dirty="0"/>
              <a:t>вступление (тезис),</a:t>
            </a:r>
          </a:p>
          <a:p>
            <a:r>
              <a:rPr lang="ru-RU" u="sng" dirty="0"/>
              <a:t>собственное мнение, которое доказывается аргументами,</a:t>
            </a:r>
          </a:p>
          <a:p>
            <a:r>
              <a:rPr lang="ru-RU" dirty="0"/>
              <a:t>аргумент 1 (доказательство и </a:t>
            </a:r>
            <a:r>
              <a:rPr lang="ru-RU" dirty="0" err="1"/>
              <a:t>микровывод</a:t>
            </a:r>
            <a:r>
              <a:rPr lang="ru-RU" dirty="0"/>
              <a:t>),</a:t>
            </a:r>
          </a:p>
          <a:p>
            <a:r>
              <a:rPr lang="ru-RU" dirty="0"/>
              <a:t>аргумент 2 (доказательство или контраргумент + </a:t>
            </a:r>
            <a:r>
              <a:rPr lang="ru-RU" dirty="0" err="1"/>
              <a:t>микровывод</a:t>
            </a:r>
            <a:r>
              <a:rPr lang="ru-RU" dirty="0"/>
              <a:t>),</a:t>
            </a:r>
          </a:p>
          <a:p>
            <a:r>
              <a:rPr lang="ru-RU" dirty="0"/>
              <a:t>вывод (итог рассуждений).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275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b="1" dirty="0"/>
              <a:t>Раздел 1. Духовно-нравственные ориентиры в жизни человека </a:t>
            </a:r>
          </a:p>
          <a:p>
            <a:pPr marL="0" indent="0" algn="just">
              <a:buNone/>
            </a:pPr>
            <a:r>
              <a:rPr lang="ru-RU" sz="1600" dirty="0"/>
              <a:t>Темы этого раздела будут связаны с вопросами, которые человек задает себе сам в ситуациях нравственного выбора: о нравственных идеалах и моральных нормах, добре и зле, свободе и ответственности. Данный раздел побуждает к самоанализу, осмыслению опыта других людей или литературных героев, стремящихся понять себя. </a:t>
            </a:r>
          </a:p>
          <a:p>
            <a:pPr marL="0" indent="0" algn="just">
              <a:buNone/>
            </a:pPr>
            <a:r>
              <a:rPr lang="ru-RU" sz="1600" b="1" dirty="0"/>
              <a:t>Возможные темы</a:t>
            </a:r>
            <a:endParaRPr lang="ru-RU" sz="1600" dirty="0"/>
          </a:p>
          <a:p>
            <a:pPr algn="just"/>
            <a:r>
              <a:rPr lang="ru-RU" sz="1600" dirty="0"/>
              <a:t>Согласны ли вы с тем, что муки совести — самое страшное наказание?</a:t>
            </a:r>
          </a:p>
          <a:p>
            <a:pPr algn="just"/>
            <a:r>
              <a:rPr lang="ru-RU" sz="1600" dirty="0"/>
              <a:t>Почему человеку важно найти ответ на вопрос о смысле жизни?</a:t>
            </a:r>
          </a:p>
          <a:p>
            <a:pPr algn="just"/>
            <a:r>
              <a:rPr lang="ru-RU" sz="1600" dirty="0"/>
              <a:t>Можно ли оправдать плохой поступок?</a:t>
            </a:r>
          </a:p>
          <a:p>
            <a:pPr algn="just"/>
            <a:r>
              <a:rPr lang="ru-RU" sz="1600" dirty="0"/>
              <a:t>Может ли любовь спасти заблудшую душу?</a:t>
            </a:r>
          </a:p>
          <a:p>
            <a:pPr marL="0" indent="0" algn="just">
              <a:buNone/>
            </a:pPr>
            <a:r>
              <a:rPr lang="ru-RU" sz="1600" b="1" dirty="0"/>
              <a:t>Литературные аргументы</a:t>
            </a:r>
            <a:endParaRPr lang="ru-RU" sz="1600" dirty="0"/>
          </a:p>
          <a:p>
            <a:pPr algn="just"/>
            <a:r>
              <a:rPr lang="ru-RU" sz="1600" dirty="0"/>
              <a:t>Ф. М. Достоевский. «Преступление и наказание»</a:t>
            </a:r>
          </a:p>
          <a:p>
            <a:pPr algn="just"/>
            <a:r>
              <a:rPr lang="ru-RU" sz="1600" dirty="0"/>
              <a:t>А. С. Пушкин. «Евгений Онегин»</a:t>
            </a:r>
          </a:p>
          <a:p>
            <a:pPr algn="just"/>
            <a:r>
              <a:rPr lang="ru-RU" sz="1600" dirty="0"/>
              <a:t>А. С. Пушкин. «Моцарт и Сальери»</a:t>
            </a:r>
          </a:p>
          <a:p>
            <a:pPr algn="just"/>
            <a:r>
              <a:rPr lang="ru-RU" sz="1600" dirty="0"/>
              <a:t>С. Коллинз. «Голодные игры»</a:t>
            </a:r>
          </a:p>
          <a:p>
            <a:pPr algn="just"/>
            <a:r>
              <a:rPr lang="ru-RU" sz="1600" dirty="0"/>
              <a:t>У. </a:t>
            </a:r>
            <a:r>
              <a:rPr lang="ru-RU" sz="1600" dirty="0" err="1"/>
              <a:t>Голдинг</a:t>
            </a:r>
            <a:r>
              <a:rPr lang="ru-RU" sz="1600" dirty="0"/>
              <a:t>. «Повелитель мух»</a:t>
            </a:r>
          </a:p>
          <a:p>
            <a:pPr algn="just"/>
            <a:r>
              <a:rPr lang="ru-RU" sz="1600" dirty="0"/>
              <a:t>М. Горький. «Старуха </a:t>
            </a:r>
            <a:r>
              <a:rPr lang="ru-RU" sz="1600" dirty="0" err="1"/>
              <a:t>Изергиль</a:t>
            </a:r>
            <a:r>
              <a:rPr lang="ru-RU" sz="1600" dirty="0"/>
              <a:t>»</a:t>
            </a:r>
          </a:p>
          <a:p>
            <a:pPr algn="just"/>
            <a:r>
              <a:rPr lang="ru-RU" sz="1600" dirty="0"/>
              <a:t>Р. </a:t>
            </a:r>
            <a:r>
              <a:rPr lang="ru-RU" sz="1600" dirty="0" err="1"/>
              <a:t>Брэдбери</a:t>
            </a:r>
            <a:r>
              <a:rPr lang="ru-RU" sz="1600" dirty="0"/>
              <a:t>. «451</a:t>
            </a:r>
            <a:r>
              <a:rPr lang="ru-RU" sz="1600" b="1" dirty="0"/>
              <a:t>°</a:t>
            </a:r>
            <a:r>
              <a:rPr lang="ru-RU" sz="1600" dirty="0"/>
              <a:t> по Фаренгейту»</a:t>
            </a:r>
          </a:p>
          <a:p>
            <a:pPr algn="just"/>
            <a:r>
              <a:rPr lang="ru-RU" sz="1600" dirty="0"/>
              <a:t>А. Грин. «Зеленая лампа»</a:t>
            </a:r>
          </a:p>
          <a:p>
            <a:pPr algn="just"/>
            <a:r>
              <a:rPr lang="ru-RU" sz="1600" dirty="0"/>
              <a:t>М. А. Булгаков. «Мастер и Маргарита»</a:t>
            </a:r>
          </a:p>
          <a:p>
            <a:pPr algn="just"/>
            <a:r>
              <a:rPr lang="ru-RU" sz="1600" dirty="0"/>
              <a:t>А. Дюма. «Граф Монте-Кристо»</a:t>
            </a:r>
          </a:p>
          <a:p>
            <a:pPr algn="just"/>
            <a:r>
              <a:rPr lang="ru-RU" sz="1600" dirty="0"/>
              <a:t>С. Есенин. «Черный человек»</a:t>
            </a:r>
          </a:p>
          <a:p>
            <a:pPr algn="just"/>
            <a:r>
              <a:rPr lang="ru-RU" sz="1600" dirty="0"/>
              <a:t>А. И. Куприн. «Гранатовый браслет»</a:t>
            </a:r>
          </a:p>
          <a:p>
            <a:pPr algn="just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50680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789</Words>
  <Application>Microsoft Office PowerPoint</Application>
  <PresentationFormat>Экран (4:3)</PresentationFormat>
  <Paragraphs>131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Итоговое сочинение</vt:lpstr>
      <vt:lpstr>Что такое итоговое сочинение </vt:lpstr>
      <vt:lpstr>Каким будет итоговое сочинение 2024/2025 </vt:lpstr>
      <vt:lpstr>Презентация PowerPoint</vt:lpstr>
      <vt:lpstr>Вот как могут выглядеть темы итогового сочинения 2024/2025 в этом декабре:    </vt:lpstr>
      <vt:lpstr>Требования к итоговому сочинению </vt:lpstr>
      <vt:lpstr>Критерии оценивания </vt:lpstr>
      <vt:lpstr>Структура сочинения</vt:lpstr>
      <vt:lpstr>Презентация PowerPoint</vt:lpstr>
      <vt:lpstr>Презентация PowerPoint</vt:lpstr>
      <vt:lpstr>Презентация PowerPoint</vt:lpstr>
      <vt:lpstr>Рекомендации </vt:lpstr>
      <vt:lpstr>Клише ко вступлению </vt:lpstr>
      <vt:lpstr>Клише к аргументам</vt:lpstr>
      <vt:lpstr>Клише для микровыводов итогового сочинения </vt:lpstr>
      <vt:lpstr>Клише для заключения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Виктория Готовцева</dc:creator>
  <cp:lastModifiedBy>Виктория Готовцева</cp:lastModifiedBy>
  <cp:revision>5</cp:revision>
  <dcterms:created xsi:type="dcterms:W3CDTF">2024-09-08T04:24:57Z</dcterms:created>
  <dcterms:modified xsi:type="dcterms:W3CDTF">2024-09-08T05:11:33Z</dcterms:modified>
</cp:coreProperties>
</file>