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38" r:id="rId3"/>
    <p:sldId id="296" r:id="rId4"/>
    <p:sldId id="297" r:id="rId5"/>
    <p:sldId id="328" r:id="rId6"/>
    <p:sldId id="329"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8" r:id="rId25"/>
    <p:sldId id="315" r:id="rId26"/>
    <p:sldId id="316" r:id="rId27"/>
    <p:sldId id="317" r:id="rId28"/>
    <p:sldId id="319" r:id="rId29"/>
    <p:sldId id="320" r:id="rId30"/>
    <p:sldId id="321" r:id="rId31"/>
    <p:sldId id="322" r:id="rId32"/>
    <p:sldId id="324" r:id="rId33"/>
    <p:sldId id="325" r:id="rId34"/>
    <p:sldId id="326" r:id="rId35"/>
    <p:sldId id="327" r:id="rId36"/>
    <p:sldId id="331" r:id="rId37"/>
    <p:sldId id="330" r:id="rId38"/>
    <p:sldId id="332" r:id="rId39"/>
    <p:sldId id="333" r:id="rId40"/>
    <p:sldId id="334" r:id="rId41"/>
    <p:sldId id="335" r:id="rId42"/>
    <p:sldId id="336" r:id="rId43"/>
    <p:sldId id="337"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3" d="100"/>
          <a:sy n="43" d="100"/>
        </p:scale>
        <p:origin x="-2578" y="-94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C9E36-D920-4BF0-9907-FC98170FE8D3}" type="datetimeFigureOut">
              <a:rPr lang="ru-RU" smtClean="0"/>
              <a:t>17.10.2024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E3253-513F-47D8-A53A-F6183011221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20E3253-513F-47D8-A53A-F6183011221F}" type="slidenum">
              <a:rPr lang="ru-RU" smtClean="0"/>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ctege.info/semya-obschestvo-otechestvo-v-zhizni-cheloveka/" TargetMode="External"/><Relationship Id="rId2" Type="http://schemas.openxmlformats.org/officeDocument/2006/relationships/hyperlink" Target="https://ctege.info/duhovno-nravstvennyie-orientiryi-v-zhizni-cheloveka/" TargetMode="External"/><Relationship Id="rId1" Type="http://schemas.openxmlformats.org/officeDocument/2006/relationships/slideLayout" Target="../slideLayouts/slideLayout2.xml"/><Relationship Id="rId5" Type="http://schemas.openxmlformats.org/officeDocument/2006/relationships/hyperlink" Target="https://ctege.info/priroda-i-kultura-v-zhizni-cheloveka/temyi-priroda-i-kultura-v-zhizni-cheloveka.html" TargetMode="External"/><Relationship Id="rId4" Type="http://schemas.openxmlformats.org/officeDocument/2006/relationships/hyperlink" Target="https://ctege.info/priroda-i-kultura-v-zhizni-chelovek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trekon.ru/kratkie-soderzhaniya/anna-karenina-po-glavam-chast-1/" TargetMode="External"/><Relationship Id="rId2" Type="http://schemas.openxmlformats.org/officeDocument/2006/relationships/hyperlink" Target="https://litrekon.ru/kratkie-soderzhaniya/vojna-i-mir-po-glavam-i-chastyam-tolstoj/" TargetMode="External"/><Relationship Id="rId1" Type="http://schemas.openxmlformats.org/officeDocument/2006/relationships/slideLayout" Target="../slideLayouts/slideLayout2.xml"/><Relationship Id="rId6" Type="http://schemas.openxmlformats.org/officeDocument/2006/relationships/hyperlink" Target="https://litrekon.ru/kratkie-soderzhaniya/master-i-margarita-po-glavam-bulgakov/" TargetMode="External"/><Relationship Id="rId5" Type="http://schemas.openxmlformats.org/officeDocument/2006/relationships/hyperlink" Target="https://litrekon.ru/kratkie-soderzhaniya/tihij-don-po-glavam-s-tsitatami-tom-1-m-sholohov/" TargetMode="External"/><Relationship Id="rId4" Type="http://schemas.openxmlformats.org/officeDocument/2006/relationships/hyperlink" Target="https://litrekon.ru/kratkie-soderzhaniya/prestuplenie-i-nakazanie-po-glavam-i-chastyam/"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litrekon.ru/podgotovka/k-itogovomu-sochineniyu/kak-nauchitsya-pisat-za-nedely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doc.fipi.ru/itogovoe-sochinenie/02_Kommentarii_k_razdelam_banka_tem_sochineniy_202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log.maximumtest.ru/post/proizvedeniya-dlya-itogovogo-sochineniya.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68761"/>
            <a:ext cx="7772400" cy="2331690"/>
          </a:xfrm>
        </p:spPr>
        <p:txBody>
          <a:bodyPr>
            <a:normAutofit/>
          </a:bodyPr>
          <a:lstStyle/>
          <a:p>
            <a:r>
              <a:rPr lang="ru-RU" b="1" dirty="0" smtClean="0">
                <a:solidFill>
                  <a:srgbClr val="C00000"/>
                </a:solidFill>
              </a:rPr>
              <a:t>КАК НАПИСАТЬ </a:t>
            </a:r>
            <a:br>
              <a:rPr lang="ru-RU" b="1" dirty="0" smtClean="0">
                <a:solidFill>
                  <a:srgbClr val="C00000"/>
                </a:solidFill>
              </a:rPr>
            </a:br>
            <a:r>
              <a:rPr lang="ru-RU" b="1" dirty="0" smtClean="0">
                <a:solidFill>
                  <a:srgbClr val="C00000"/>
                </a:solidFill>
              </a:rPr>
              <a:t>ИТОГОВОЕ СОЧИНЕНИЕ </a:t>
            </a:r>
            <a:br>
              <a:rPr lang="ru-RU" b="1" dirty="0" smtClean="0">
                <a:solidFill>
                  <a:srgbClr val="C00000"/>
                </a:solidFill>
              </a:rPr>
            </a:br>
            <a:r>
              <a:rPr lang="ru-RU" b="1" dirty="0" smtClean="0">
                <a:solidFill>
                  <a:srgbClr val="C00000"/>
                </a:solidFill>
              </a:rPr>
              <a:t>по </a:t>
            </a:r>
            <a:r>
              <a:rPr lang="ru-RU" b="1" dirty="0" smtClean="0">
                <a:solidFill>
                  <a:srgbClr val="C00000"/>
                </a:solidFill>
              </a:rPr>
              <a:t>литературе в 11 </a:t>
            </a:r>
            <a:r>
              <a:rPr lang="ru-RU" b="1" dirty="0" smtClean="0">
                <a:solidFill>
                  <a:srgbClr val="C00000"/>
                </a:solidFill>
              </a:rPr>
              <a:t>классе</a:t>
            </a:r>
            <a:endParaRPr lang="ru-RU" b="1" dirty="0">
              <a:solidFill>
                <a:srgbClr val="C00000"/>
              </a:solidFill>
            </a:endParaRPr>
          </a:p>
        </p:txBody>
      </p:sp>
      <p:sp>
        <p:nvSpPr>
          <p:cNvPr id="3" name="Подзаголовок 2"/>
          <p:cNvSpPr>
            <a:spLocks noGrp="1"/>
          </p:cNvSpPr>
          <p:nvPr>
            <p:ph type="subTitle" idx="1"/>
          </p:nvPr>
        </p:nvSpPr>
        <p:spPr/>
        <p:txBody>
          <a:bodyPr/>
          <a:lstStyle/>
          <a:p>
            <a:endParaRPr lang="ru-RU" dirty="0" smtClean="0"/>
          </a:p>
          <a:p>
            <a:r>
              <a:rPr lang="ru-RU" b="1" smtClean="0">
                <a:solidFill>
                  <a:schemeClr val="accent1">
                    <a:lumMod val="50000"/>
                  </a:schemeClr>
                </a:solidFill>
              </a:rPr>
              <a:t>2024-2025 </a:t>
            </a:r>
            <a:r>
              <a:rPr lang="ru-RU" b="1" dirty="0" smtClean="0">
                <a:solidFill>
                  <a:schemeClr val="accent1">
                    <a:lumMod val="50000"/>
                  </a:schemeClr>
                </a:solidFill>
              </a:rPr>
              <a:t>учебный год</a:t>
            </a:r>
            <a:endParaRPr lang="ru-RU"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70000" lnSpcReduction="20000"/>
          </a:bodyPr>
          <a:lstStyle/>
          <a:p>
            <a:pPr>
              <a:buNone/>
            </a:pPr>
            <a:r>
              <a:rPr lang="ru-RU" b="1" dirty="0" smtClean="0"/>
              <a:t>       </a:t>
            </a:r>
            <a:r>
              <a:rPr lang="ru-RU" b="1" dirty="0" smtClean="0">
                <a:solidFill>
                  <a:srgbClr val="C00000"/>
                </a:solidFill>
              </a:rPr>
              <a:t>Вступление</a:t>
            </a:r>
            <a:endParaRPr lang="ru-RU" b="1" dirty="0" smtClean="0">
              <a:solidFill>
                <a:srgbClr val="C00000"/>
              </a:solidFill>
            </a:endParaRPr>
          </a:p>
          <a:p>
            <a:pPr>
              <a:buNone/>
            </a:pPr>
            <a:r>
              <a:rPr lang="ru-RU" dirty="0" smtClean="0"/>
              <a:t>     </a:t>
            </a:r>
          </a:p>
          <a:p>
            <a:pPr>
              <a:buNone/>
            </a:pPr>
            <a:r>
              <a:rPr lang="ru-RU" dirty="0" smtClean="0"/>
              <a:t> </a:t>
            </a:r>
            <a:r>
              <a:rPr lang="ru-RU" dirty="0" smtClean="0"/>
              <a:t>     Не </a:t>
            </a:r>
            <a:r>
              <a:rPr lang="ru-RU" dirty="0" smtClean="0"/>
              <a:t>стоит начинать сочинения с «атаки вопросами». </a:t>
            </a:r>
            <a:endParaRPr lang="ru-RU" dirty="0" smtClean="0"/>
          </a:p>
          <a:p>
            <a:pPr>
              <a:buNone/>
            </a:pPr>
            <a:r>
              <a:rPr lang="ru-RU" dirty="0" smtClean="0"/>
              <a:t> </a:t>
            </a:r>
            <a:r>
              <a:rPr lang="ru-RU" dirty="0" smtClean="0"/>
              <a:t>    (Например: </a:t>
            </a:r>
            <a:r>
              <a:rPr lang="ru-RU" dirty="0" smtClean="0"/>
              <a:t>Что такое верность? Какую роль играет верность в отношениях? Что значит быть по-настоящему верным?) </a:t>
            </a:r>
            <a:endParaRPr lang="ru-RU" dirty="0" smtClean="0"/>
          </a:p>
          <a:p>
            <a:pPr>
              <a:buNone/>
            </a:pPr>
            <a:r>
              <a:rPr lang="ru-RU" dirty="0" smtClean="0"/>
              <a:t> </a:t>
            </a:r>
            <a:r>
              <a:rPr lang="ru-RU" dirty="0" smtClean="0"/>
              <a:t>     При </a:t>
            </a:r>
            <a:r>
              <a:rPr lang="ru-RU" dirty="0" smtClean="0"/>
              <a:t>таком подходе даются общие ответы обо всем и ни о чем. </a:t>
            </a:r>
            <a:endParaRPr lang="ru-RU" dirty="0" smtClean="0"/>
          </a:p>
          <a:p>
            <a:pPr>
              <a:buNone/>
            </a:pPr>
            <a:r>
              <a:rPr lang="ru-RU" dirty="0" smtClean="0"/>
              <a:t> </a:t>
            </a:r>
            <a:r>
              <a:rPr lang="ru-RU" dirty="0" smtClean="0"/>
              <a:t>     </a:t>
            </a:r>
            <a:r>
              <a:rPr lang="ru-RU" b="1" dirty="0" smtClean="0">
                <a:solidFill>
                  <a:srgbClr val="C00000"/>
                </a:solidFill>
              </a:rPr>
              <a:t>Дайте </a:t>
            </a:r>
            <a:r>
              <a:rPr lang="ru-RU" b="1" dirty="0" smtClean="0">
                <a:solidFill>
                  <a:srgbClr val="C00000"/>
                </a:solidFill>
              </a:rPr>
              <a:t>ответ на вопрос темы сочинения, этого будет достаточно.</a:t>
            </a:r>
            <a:br>
              <a:rPr lang="ru-RU" b="1" dirty="0" smtClean="0">
                <a:solidFill>
                  <a:srgbClr val="C00000"/>
                </a:solidFill>
              </a:rPr>
            </a:br>
            <a:r>
              <a:rPr lang="ru-RU" dirty="0" smtClean="0"/>
              <a:t>Во вступлении </a:t>
            </a:r>
            <a:r>
              <a:rPr lang="ru-RU" b="1" dirty="0" smtClean="0">
                <a:solidFill>
                  <a:srgbClr val="C00000"/>
                </a:solidFill>
              </a:rPr>
              <a:t>часто используются определения из словаря</a:t>
            </a:r>
            <a:r>
              <a:rPr lang="ru-RU" dirty="0" smtClean="0"/>
              <a:t>. Необходимо использовать их с умом. Они должны быть мотивированны темой.</a:t>
            </a:r>
          </a:p>
          <a:p>
            <a:pPr>
              <a:buNone/>
            </a:pPr>
            <a:r>
              <a:rPr lang="ru-RU" dirty="0" smtClean="0"/>
              <a:t>      Не </a:t>
            </a:r>
            <a:r>
              <a:rPr lang="ru-RU" dirty="0" smtClean="0"/>
              <a:t>увеличивайте объем вступления. Вступление должно составлять не более 15 % от всего сочинения.</a:t>
            </a:r>
          </a:p>
          <a:p>
            <a:pPr>
              <a:buNone/>
            </a:pPr>
            <a:r>
              <a:rPr lang="ru-RU" dirty="0" smtClean="0"/>
              <a:t>       Во </a:t>
            </a:r>
            <a:r>
              <a:rPr lang="ru-RU" dirty="0" smtClean="0"/>
              <a:t>вступлении должен быть обозначен проблемный вопрос  (это сама тема) и формулировка ключевого тезиса, который будете доказывать </a:t>
            </a:r>
          </a:p>
          <a:p>
            <a:pPr>
              <a:buNone/>
            </a:pPr>
            <a:r>
              <a:rPr lang="ru-RU" dirty="0" smtClean="0"/>
              <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964488" cy="6480720"/>
          </a:xfrm>
        </p:spPr>
        <p:txBody>
          <a:bodyPr>
            <a:normAutofit fontScale="70000" lnSpcReduction="20000"/>
          </a:bodyPr>
          <a:lstStyle/>
          <a:p>
            <a:pPr>
              <a:buNone/>
            </a:pPr>
            <a:r>
              <a:rPr lang="ru-RU" b="1" dirty="0" smtClean="0"/>
              <a:t>      </a:t>
            </a:r>
            <a:r>
              <a:rPr lang="ru-RU" b="1" dirty="0" smtClean="0">
                <a:solidFill>
                  <a:srgbClr val="C00000"/>
                </a:solidFill>
              </a:rPr>
              <a:t>Заключение</a:t>
            </a:r>
            <a:endParaRPr lang="ru-RU" b="1" dirty="0" smtClean="0">
              <a:solidFill>
                <a:srgbClr val="C00000"/>
              </a:solidFill>
            </a:endParaRPr>
          </a:p>
          <a:p>
            <a:pPr>
              <a:buNone/>
            </a:pPr>
            <a:r>
              <a:rPr lang="ru-RU" b="1" dirty="0" smtClean="0"/>
              <a:t>     </a:t>
            </a:r>
          </a:p>
          <a:p>
            <a:pPr>
              <a:buNone/>
            </a:pPr>
            <a:r>
              <a:rPr lang="ru-RU" b="1" dirty="0" smtClean="0"/>
              <a:t> </a:t>
            </a:r>
            <a:r>
              <a:rPr lang="ru-RU" b="1" dirty="0" smtClean="0"/>
              <a:t>     </a:t>
            </a:r>
            <a:r>
              <a:rPr lang="ru-RU" b="1" dirty="0" smtClean="0">
                <a:solidFill>
                  <a:srgbClr val="C00000"/>
                </a:solidFill>
              </a:rPr>
              <a:t>В </a:t>
            </a:r>
            <a:r>
              <a:rPr lang="ru-RU" b="1" dirty="0" smtClean="0">
                <a:solidFill>
                  <a:srgbClr val="C00000"/>
                </a:solidFill>
              </a:rPr>
              <a:t>заключении можно</a:t>
            </a:r>
            <a:r>
              <a:rPr lang="ru-RU" b="1" dirty="0" smtClean="0">
                <a:solidFill>
                  <a:srgbClr val="C00000"/>
                </a:solidFill>
              </a:rPr>
              <a:t>:</a:t>
            </a:r>
          </a:p>
          <a:p>
            <a:pPr>
              <a:buNone/>
            </a:pPr>
            <a:r>
              <a:rPr lang="ru-RU" b="1" dirty="0" smtClean="0"/>
              <a:t> </a:t>
            </a:r>
            <a:r>
              <a:rPr lang="ru-RU" b="1" dirty="0" smtClean="0"/>
              <a:t>    - </a:t>
            </a:r>
            <a:r>
              <a:rPr lang="ru-RU" dirty="0" smtClean="0"/>
              <a:t>подвести </a:t>
            </a:r>
            <a:r>
              <a:rPr lang="ru-RU" dirty="0" smtClean="0"/>
              <a:t>итог всего рассуждения</a:t>
            </a:r>
          </a:p>
          <a:p>
            <a:pPr>
              <a:buNone/>
            </a:pPr>
            <a:r>
              <a:rPr lang="ru-RU" dirty="0" smtClean="0"/>
              <a:t>     - использовать </a:t>
            </a:r>
            <a:r>
              <a:rPr lang="ru-RU" dirty="0" smtClean="0"/>
              <a:t>уместную цитату, содержащую суть главной мысли сочинения</a:t>
            </a:r>
          </a:p>
          <a:p>
            <a:pPr>
              <a:buNone/>
            </a:pPr>
            <a:r>
              <a:rPr lang="ru-RU" dirty="0" smtClean="0"/>
              <a:t>      - дать </a:t>
            </a:r>
            <a:r>
              <a:rPr lang="ru-RU" dirty="0" smtClean="0"/>
              <a:t>краткий и точный ответ на вопрос темы.</a:t>
            </a:r>
          </a:p>
          <a:p>
            <a:pPr>
              <a:buNone/>
            </a:pPr>
            <a:r>
              <a:rPr lang="ru-RU" dirty="0" smtClean="0"/>
              <a:t>      Объем </a:t>
            </a:r>
            <a:r>
              <a:rPr lang="ru-RU" dirty="0" smtClean="0"/>
              <a:t>заключения: не более 15% от всего сочинения.</a:t>
            </a:r>
            <a:br>
              <a:rPr lang="ru-RU" dirty="0" smtClean="0"/>
            </a:br>
            <a:r>
              <a:rPr lang="ru-RU" dirty="0" smtClean="0"/>
              <a:t/>
            </a:r>
            <a:br>
              <a:rPr lang="ru-RU" dirty="0" smtClean="0"/>
            </a:br>
            <a:r>
              <a:rPr lang="ru-RU" b="1" dirty="0" smtClean="0"/>
              <a:t>!!! </a:t>
            </a:r>
            <a:r>
              <a:rPr lang="ru-RU" b="1" dirty="0" smtClean="0">
                <a:solidFill>
                  <a:srgbClr val="C00000"/>
                </a:solidFill>
              </a:rPr>
              <a:t>Важно </a:t>
            </a:r>
            <a:r>
              <a:rPr lang="ru-RU" dirty="0" smtClean="0"/>
              <a:t/>
            </a:r>
            <a:br>
              <a:rPr lang="ru-RU" dirty="0" smtClean="0"/>
            </a:br>
            <a:r>
              <a:rPr lang="ru-RU" dirty="0" smtClean="0"/>
              <a:t>Заключение должно содержательно соответствовать  вступлению / теме / основному тексту сочинения.</a:t>
            </a:r>
          </a:p>
          <a:p>
            <a:pPr>
              <a:buNone/>
            </a:pPr>
            <a:r>
              <a:rPr lang="ru-RU" dirty="0" smtClean="0"/>
              <a:t>      Перед </a:t>
            </a:r>
            <a:r>
              <a:rPr lang="ru-RU" dirty="0" smtClean="0"/>
              <a:t>написанием заключения нужно перечитать вступление, вспомнив проблемы, поставленные в нем, и сделать так, чтобы заключение обязательно перекликалось со вступлением, так как отсутствие связи между ними является одной из самых распространенных содержательно-композиционных ошибок.</a:t>
            </a:r>
          </a:p>
          <a:p>
            <a:pPr>
              <a:buNone/>
            </a:pP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784976" cy="6858000"/>
          </a:xfrm>
        </p:spPr>
        <p:txBody>
          <a:bodyPr>
            <a:normAutofit fontScale="62500" lnSpcReduction="20000"/>
          </a:bodyPr>
          <a:lstStyle/>
          <a:p>
            <a:pPr>
              <a:buNone/>
            </a:pPr>
            <a:r>
              <a:rPr lang="ru-RU" b="1" dirty="0" smtClean="0"/>
              <a:t>       </a:t>
            </a:r>
            <a:r>
              <a:rPr lang="ru-RU" b="1" dirty="0" smtClean="0">
                <a:solidFill>
                  <a:srgbClr val="C00000"/>
                </a:solidFill>
              </a:rPr>
              <a:t>Требования </a:t>
            </a:r>
            <a:r>
              <a:rPr lang="ru-RU" b="1" dirty="0" smtClean="0">
                <a:solidFill>
                  <a:srgbClr val="C00000"/>
                </a:solidFill>
              </a:rPr>
              <a:t>к аргументам итогового сочинения</a:t>
            </a:r>
          </a:p>
          <a:p>
            <a:pPr>
              <a:buNone/>
            </a:pPr>
            <a:r>
              <a:rPr lang="ru-RU" dirty="0" smtClean="0"/>
              <a:t>      </a:t>
            </a:r>
          </a:p>
          <a:p>
            <a:pPr>
              <a:buNone/>
            </a:pPr>
            <a:r>
              <a:rPr lang="ru-RU" dirty="0" smtClean="0"/>
              <a:t> </a:t>
            </a:r>
            <a:r>
              <a:rPr lang="ru-RU" dirty="0" smtClean="0"/>
              <a:t>    1</a:t>
            </a:r>
            <a:r>
              <a:rPr lang="ru-RU" dirty="0" smtClean="0"/>
              <a:t>) </a:t>
            </a:r>
            <a:r>
              <a:rPr lang="ru-RU" b="1" dirty="0" smtClean="0">
                <a:solidFill>
                  <a:srgbClr val="C00000"/>
                </a:solidFill>
              </a:rPr>
              <a:t>Избегайте общих формулировок</a:t>
            </a:r>
            <a:r>
              <a:rPr lang="ru-RU" dirty="0" smtClean="0"/>
              <a:t>. Если в произведении говорится о мести, это не значит, что данное произведение подойдет к любой теме направления.</a:t>
            </a:r>
          </a:p>
          <a:p>
            <a:pPr>
              <a:buNone/>
            </a:pPr>
            <a:r>
              <a:rPr lang="ru-RU" dirty="0" smtClean="0"/>
              <a:t>      </a:t>
            </a:r>
          </a:p>
          <a:p>
            <a:pPr>
              <a:buNone/>
            </a:pPr>
            <a:r>
              <a:rPr lang="ru-RU" dirty="0" smtClean="0"/>
              <a:t> </a:t>
            </a:r>
            <a:r>
              <a:rPr lang="ru-RU" dirty="0" smtClean="0"/>
              <a:t>     2</a:t>
            </a:r>
            <a:r>
              <a:rPr lang="ru-RU" dirty="0" smtClean="0"/>
              <a:t>) </a:t>
            </a:r>
            <a:r>
              <a:rPr lang="ru-RU" b="1" dirty="0" smtClean="0">
                <a:solidFill>
                  <a:srgbClr val="C00000"/>
                </a:solidFill>
              </a:rPr>
              <a:t>Аргумент должен подтверждать тезис</a:t>
            </a:r>
            <a:r>
              <a:rPr lang="ru-RU" dirty="0" smtClean="0"/>
              <a:t>, а тезис будет ответом на вопрос </a:t>
            </a:r>
            <a:r>
              <a:rPr lang="ru-RU" dirty="0" smtClean="0"/>
              <a:t>(Например: Что </a:t>
            </a:r>
            <a:r>
              <a:rPr lang="ru-RU" dirty="0" smtClean="0"/>
              <a:t>такое месть? – тезис: Месть– это разрушающая сила.) или расшифровкой понятия («Музыка — универсальный язык мира.» -Тезис: музыка  - это вид искусства, понятный всем).</a:t>
            </a:r>
          </a:p>
          <a:p>
            <a:pPr>
              <a:buNone/>
            </a:pPr>
            <a:r>
              <a:rPr lang="ru-RU" dirty="0" smtClean="0"/>
              <a:t>      </a:t>
            </a:r>
          </a:p>
          <a:p>
            <a:pPr>
              <a:buNone/>
            </a:pPr>
            <a:r>
              <a:rPr lang="ru-RU" dirty="0" smtClean="0"/>
              <a:t>      3</a:t>
            </a:r>
            <a:r>
              <a:rPr lang="ru-RU" dirty="0" smtClean="0"/>
              <a:t>) </a:t>
            </a:r>
            <a:r>
              <a:rPr lang="ru-RU" dirty="0" smtClean="0"/>
              <a:t>Количество во</a:t>
            </a:r>
            <a:r>
              <a:rPr lang="ru-RU" dirty="0" smtClean="0"/>
              <a:t> аргументов. </a:t>
            </a:r>
            <a:r>
              <a:rPr lang="ru-RU" b="1" dirty="0" smtClean="0">
                <a:solidFill>
                  <a:srgbClr val="C00000"/>
                </a:solidFill>
              </a:rPr>
              <a:t>Можно использовать 1 аргумент</a:t>
            </a:r>
            <a:r>
              <a:rPr lang="ru-RU" dirty="0" smtClean="0"/>
              <a:t>, но в этом случае </a:t>
            </a:r>
            <a:r>
              <a:rPr lang="ru-RU" b="1" dirty="0" smtClean="0">
                <a:solidFill>
                  <a:srgbClr val="C00000"/>
                </a:solidFill>
              </a:rPr>
              <a:t>необходимо дать комплексный анализ произведения в рамках темы. </a:t>
            </a:r>
            <a:r>
              <a:rPr lang="ru-RU" dirty="0" smtClean="0"/>
              <a:t>Не следует перегружать сочинение литературными аргументами ни для набора слов, ни для получения хорошей оценки. Как правило, это ведет только к плачевным последствиям. </a:t>
            </a:r>
          </a:p>
          <a:p>
            <a:pPr>
              <a:buNone/>
            </a:pPr>
            <a:r>
              <a:rPr lang="ru-RU" dirty="0" smtClean="0"/>
              <a:t>     </a:t>
            </a:r>
          </a:p>
          <a:p>
            <a:pPr>
              <a:buNone/>
            </a:pPr>
            <a:r>
              <a:rPr lang="ru-RU" dirty="0" smtClean="0"/>
              <a:t>       4</a:t>
            </a:r>
            <a:r>
              <a:rPr lang="ru-RU" dirty="0" smtClean="0"/>
              <a:t>) Качество аргумента. </a:t>
            </a:r>
          </a:p>
          <a:p>
            <a:pPr>
              <a:buNone/>
            </a:pPr>
            <a:r>
              <a:rPr lang="ru-RU" dirty="0" smtClean="0"/>
              <a:t>       </a:t>
            </a:r>
            <a:r>
              <a:rPr lang="ru-RU" b="1" dirty="0" smtClean="0">
                <a:solidFill>
                  <a:srgbClr val="C00000"/>
                </a:solidFill>
              </a:rPr>
              <a:t>Используйте </a:t>
            </a:r>
            <a:r>
              <a:rPr lang="ru-RU" b="1" dirty="0" smtClean="0">
                <a:solidFill>
                  <a:srgbClr val="C00000"/>
                </a:solidFill>
              </a:rPr>
              <a:t>для подтверждения тезиса только то произведение, которое вы читали, чтобы не допустить фактических ошибок</a:t>
            </a:r>
            <a:r>
              <a:rPr lang="ru-RU" dirty="0" smtClean="0"/>
              <a:t>.</a:t>
            </a:r>
          </a:p>
          <a:p>
            <a:pPr>
              <a:buNone/>
            </a:pPr>
            <a:r>
              <a:rPr lang="ru-RU" dirty="0" smtClean="0"/>
              <a:t>      Не </a:t>
            </a:r>
            <a:r>
              <a:rPr lang="ru-RU" dirty="0" smtClean="0"/>
              <a:t>пересказывайте произведение. </a:t>
            </a:r>
            <a:r>
              <a:rPr lang="ru-RU" b="1" dirty="0" smtClean="0">
                <a:solidFill>
                  <a:srgbClr val="C00000"/>
                </a:solidFill>
              </a:rPr>
              <a:t>Необходим анализ и ваши рассуждения</a:t>
            </a:r>
            <a:r>
              <a:rPr lang="ru-RU" dirty="0" smtClean="0"/>
              <a:t>. Каждый аргумент должен действительно подтверждать ваш тезис, поэтому необходимо делать </a:t>
            </a:r>
            <a:r>
              <a:rPr lang="ru-RU" dirty="0" err="1" smtClean="0"/>
              <a:t>микровыводы</a:t>
            </a:r>
            <a:r>
              <a:rPr lang="ru-RU" dirty="0" smtClean="0"/>
              <a:t> в соответствии с темой.</a:t>
            </a:r>
          </a:p>
          <a:p>
            <a:pPr>
              <a:buNone/>
            </a:pPr>
            <a:r>
              <a:rPr lang="ru-RU" dirty="0" smtClean="0"/>
              <a:t/>
            </a:r>
            <a:br>
              <a:rPr lang="ru-RU"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8928992" cy="6669360"/>
          </a:xfrm>
        </p:spPr>
        <p:txBody>
          <a:bodyPr>
            <a:normAutofit fontScale="55000" lnSpcReduction="20000"/>
          </a:bodyPr>
          <a:lstStyle/>
          <a:p>
            <a:pPr>
              <a:buNone/>
            </a:pPr>
            <a:r>
              <a:rPr lang="ru-RU" b="1" dirty="0" smtClean="0">
                <a:solidFill>
                  <a:srgbClr val="C00000"/>
                </a:solidFill>
              </a:rPr>
              <a:t>         Виды </a:t>
            </a:r>
            <a:r>
              <a:rPr lang="ru-RU" b="1" dirty="0" smtClean="0">
                <a:solidFill>
                  <a:srgbClr val="C00000"/>
                </a:solidFill>
              </a:rPr>
              <a:t>аргументов</a:t>
            </a:r>
          </a:p>
          <a:p>
            <a:pPr>
              <a:buNone/>
            </a:pPr>
            <a:r>
              <a:rPr lang="ru-RU" b="1" dirty="0" smtClean="0">
                <a:solidFill>
                  <a:srgbClr val="C00000"/>
                </a:solidFill>
              </a:rPr>
              <a:t/>
            </a:r>
            <a:br>
              <a:rPr lang="ru-RU" b="1" dirty="0" smtClean="0">
                <a:solidFill>
                  <a:srgbClr val="C00000"/>
                </a:solidFill>
              </a:rPr>
            </a:br>
            <a:r>
              <a:rPr lang="ru-RU" b="1" dirty="0" smtClean="0">
                <a:solidFill>
                  <a:srgbClr val="C00000"/>
                </a:solidFill>
              </a:rPr>
              <a:t>1) ЧАСТИЧНЫЙ ПЕРЕСКАЗ </a:t>
            </a:r>
            <a:r>
              <a:rPr lang="ru-RU" dirty="0" smtClean="0"/>
              <a:t>(только с учетом нижеизложенных требований)</a:t>
            </a:r>
            <a:br>
              <a:rPr lang="ru-RU" dirty="0" smtClean="0"/>
            </a:br>
            <a:r>
              <a:rPr lang="ru-RU" dirty="0" smtClean="0"/>
              <a:t>Использовать частичный пересказ содержания литературного произведения. (использовать только те ключевые сюжетные моменты, которые необходимы для раскрытия темы);</a:t>
            </a:r>
          </a:p>
          <a:p>
            <a:pPr>
              <a:buNone/>
            </a:pPr>
            <a:r>
              <a:rPr lang="ru-RU" dirty="0" smtClean="0"/>
              <a:t>       Помимо </a:t>
            </a:r>
            <a:r>
              <a:rPr lang="ru-RU" dirty="0" smtClean="0"/>
              <a:t>опоры на сюжет важно включать важные для раскрытия темы описания – портреты, пейзажи и  другие важные смысловые детали;</a:t>
            </a:r>
          </a:p>
          <a:p>
            <a:pPr>
              <a:buNone/>
            </a:pPr>
            <a:r>
              <a:rPr lang="ru-RU" dirty="0" smtClean="0"/>
              <a:t>        Комментировать </a:t>
            </a:r>
            <a:r>
              <a:rPr lang="ru-RU" dirty="0" smtClean="0"/>
              <a:t>сведения о героях и событиях в русле той проблемы, которая обозначена в теме сочинения.</a:t>
            </a:r>
          </a:p>
          <a:p>
            <a:pPr>
              <a:buNone/>
            </a:pPr>
            <a:r>
              <a:rPr lang="ru-RU" b="1" dirty="0" smtClean="0">
                <a:solidFill>
                  <a:srgbClr val="C00000"/>
                </a:solidFill>
              </a:rPr>
              <a:t>       </a:t>
            </a:r>
          </a:p>
          <a:p>
            <a:pPr>
              <a:buNone/>
            </a:pPr>
            <a:r>
              <a:rPr lang="ru-RU" b="1" dirty="0" smtClean="0">
                <a:solidFill>
                  <a:srgbClr val="C00000"/>
                </a:solidFill>
              </a:rPr>
              <a:t> </a:t>
            </a:r>
            <a:r>
              <a:rPr lang="ru-RU" b="1" dirty="0" smtClean="0">
                <a:solidFill>
                  <a:srgbClr val="C00000"/>
                </a:solidFill>
              </a:rPr>
              <a:t>      2</a:t>
            </a:r>
            <a:r>
              <a:rPr lang="ru-RU" b="1" dirty="0" smtClean="0">
                <a:solidFill>
                  <a:srgbClr val="C00000"/>
                </a:solidFill>
              </a:rPr>
              <a:t>) ХАРАКТЕРИСТИКА ЛИТЕРАТУРНОГО ГЕРОЯ</a:t>
            </a:r>
            <a:r>
              <a:rPr lang="ru-RU" dirty="0" smtClean="0"/>
              <a:t>.</a:t>
            </a:r>
            <a:br>
              <a:rPr lang="ru-RU" dirty="0" smtClean="0"/>
            </a:br>
            <a:r>
              <a:rPr lang="ru-RU" dirty="0" smtClean="0"/>
              <a:t>нужно выбрать такого персонажа, жизнь и поступки которого связаны с формулировкой темы, а также хорошо знать подробности жизни и судьбы героя, детали его портрета, речи, связанных с ним пейзажей и интерьеров, понимать авторское отношение к персонажу, видеть динамику развития его образа, изменения в его характере и поступках</a:t>
            </a:r>
            <a:r>
              <a:rPr lang="ru-RU" dirty="0" smtClean="0"/>
              <a:t>);</a:t>
            </a:r>
            <a:r>
              <a:rPr lang="ru-RU" dirty="0" smtClean="0"/>
              <a:t> </a:t>
            </a:r>
            <a:br>
              <a:rPr lang="ru-RU" dirty="0" smtClean="0"/>
            </a:br>
            <a:r>
              <a:rPr lang="ru-RU" dirty="0" smtClean="0"/>
              <a:t/>
            </a:r>
            <a:br>
              <a:rPr lang="ru-RU" dirty="0" smtClean="0"/>
            </a:br>
            <a:r>
              <a:rPr lang="ru-RU" b="1" dirty="0" smtClean="0">
                <a:solidFill>
                  <a:srgbClr val="C00000"/>
                </a:solidFill>
              </a:rPr>
              <a:t>3) АКТУАЛИЗАЦИЯ ПРОБЛЕМАТИКИ ПРОИЗВЕДЕНИЯ</a:t>
            </a:r>
            <a:r>
              <a:rPr lang="ru-RU" dirty="0" smtClean="0"/>
              <a:t> </a:t>
            </a:r>
            <a:br>
              <a:rPr lang="ru-RU" dirty="0" smtClean="0"/>
            </a:br>
            <a:r>
              <a:rPr lang="ru-RU" dirty="0" smtClean="0"/>
              <a:t>(литературный материал можно привлечь  в форме размышлений о проблемах художественного произведения, связанных с формулировкой темы)</a:t>
            </a:r>
            <a:br>
              <a:rPr lang="ru-RU" dirty="0" smtClean="0"/>
            </a:br>
            <a:r>
              <a:rPr lang="ru-RU" dirty="0" smtClean="0"/>
              <a:t>важно подобрать для аргументации такое произведение, где можно выделить проблемы, созвучные теме. Нужно вначале сформулировать главную проблему, т.е. выделить главный вопрос, ответом на который станет текст сочинения, а затем обозначить более частные вопросы и соотнести их с проблемами, поставленными в произведении);</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507288" cy="6669360"/>
          </a:xfrm>
        </p:spPr>
        <p:txBody>
          <a:bodyPr>
            <a:normAutofit fontScale="77500" lnSpcReduction="20000"/>
          </a:bodyPr>
          <a:lstStyle/>
          <a:p>
            <a:pPr>
              <a:buNone/>
            </a:pPr>
            <a:r>
              <a:rPr lang="ru-RU" b="1" dirty="0" smtClean="0">
                <a:solidFill>
                  <a:srgbClr val="C00000"/>
                </a:solidFill>
              </a:rPr>
              <a:t>     </a:t>
            </a:r>
            <a:r>
              <a:rPr lang="ru-RU" sz="2900" b="1" dirty="0" smtClean="0">
                <a:solidFill>
                  <a:srgbClr val="C00000"/>
                </a:solidFill>
              </a:rPr>
              <a:t>4</a:t>
            </a:r>
            <a:r>
              <a:rPr lang="ru-RU" sz="2900" b="1" dirty="0" smtClean="0">
                <a:solidFill>
                  <a:srgbClr val="C00000"/>
                </a:solidFill>
              </a:rPr>
              <a:t>) ОБРАЩЕНИЕ К СИСТЕМЕ ОБРАЗОВ ПРОИЗВЕДЕНИЯ</a:t>
            </a:r>
            <a:r>
              <a:rPr lang="ru-RU" sz="2900" dirty="0" smtClean="0"/>
              <a:t/>
            </a:r>
            <a:br>
              <a:rPr lang="ru-RU" sz="2900" dirty="0" smtClean="0"/>
            </a:br>
            <a:r>
              <a:rPr lang="ru-RU" sz="2900" dirty="0" smtClean="0"/>
              <a:t>- из </a:t>
            </a:r>
            <a:r>
              <a:rPr lang="ru-RU" sz="2900" dirty="0" smtClean="0"/>
              <a:t>системы образов должны быть выбраны главные или второстепенные герои, характеризуя которых, выпускник сможет обосновать свою позицию, размышления о них нужно строить в контексте темы сочинения;</a:t>
            </a:r>
          </a:p>
          <a:p>
            <a:pPr>
              <a:buNone/>
            </a:pPr>
            <a:r>
              <a:rPr lang="ru-RU" sz="2900" dirty="0" smtClean="0"/>
              <a:t>      - пересказ </a:t>
            </a:r>
            <a:r>
              <a:rPr lang="ru-RU" sz="2900" dirty="0" smtClean="0"/>
              <a:t>фрагментов, связанных с поступками героев, обязательно должен сопровождаться оценками и комментариями в русле темы);</a:t>
            </a:r>
          </a:p>
          <a:p>
            <a:pPr>
              <a:buNone/>
            </a:pPr>
            <a:r>
              <a:rPr lang="ru-RU" sz="2900" dirty="0" smtClean="0"/>
              <a:t>     </a:t>
            </a:r>
          </a:p>
          <a:p>
            <a:pPr>
              <a:buNone/>
            </a:pPr>
            <a:r>
              <a:rPr lang="ru-RU" sz="2900" dirty="0" smtClean="0"/>
              <a:t> </a:t>
            </a:r>
            <a:r>
              <a:rPr lang="ru-RU" sz="2900" dirty="0" smtClean="0"/>
              <a:t>     </a:t>
            </a:r>
            <a:r>
              <a:rPr lang="ru-RU" sz="2900" b="1" dirty="0" smtClean="0">
                <a:solidFill>
                  <a:srgbClr val="C00000"/>
                </a:solidFill>
              </a:rPr>
              <a:t>5</a:t>
            </a:r>
            <a:r>
              <a:rPr lang="ru-RU" sz="2900" b="1" dirty="0" smtClean="0">
                <a:solidFill>
                  <a:srgbClr val="C00000"/>
                </a:solidFill>
              </a:rPr>
              <a:t>) СОПОСТАВЛЕНИЕ ГЕРОЕВ И ФРАГМЕНТОВ РАЗНЫХ ПРОИЗВЕДЕНИЙ</a:t>
            </a:r>
            <a:r>
              <a:rPr lang="ru-RU" sz="2900" dirty="0" smtClean="0"/>
              <a:t/>
            </a:r>
            <a:br>
              <a:rPr lang="ru-RU" sz="2900" dirty="0" smtClean="0"/>
            </a:br>
            <a:r>
              <a:rPr lang="ru-RU" sz="2900" dirty="0" smtClean="0"/>
              <a:t>- в </a:t>
            </a:r>
            <a:r>
              <a:rPr lang="ru-RU" sz="2900" dirty="0" smtClean="0"/>
              <a:t>итоговом сочинении достаточно обратиться всего к одному произведению, но при желании можно сопоставить эпизоды или персонажей разных произведений</a:t>
            </a:r>
          </a:p>
          <a:p>
            <a:pPr>
              <a:buNone/>
            </a:pPr>
            <a:r>
              <a:rPr lang="ru-RU" sz="2900" dirty="0" smtClean="0"/>
              <a:t>      - не </a:t>
            </a:r>
            <a:r>
              <a:rPr lang="ru-RU" sz="2900" dirty="0" smtClean="0"/>
              <a:t>следует выбирать такие книги, в которых героев и события трудно сопоставить по сходству или различию в ракурсе темы;</a:t>
            </a:r>
          </a:p>
          <a:p>
            <a:pPr>
              <a:buNone/>
            </a:pPr>
            <a:r>
              <a:rPr lang="ru-RU" sz="2900" dirty="0" smtClean="0"/>
              <a:t>       - нельзя </a:t>
            </a:r>
            <a:r>
              <a:rPr lang="ru-RU" sz="2900" dirty="0" smtClean="0"/>
              <a:t>только упоминать героев или эпизоды, не демонстрируя знания текста и не аргументируя выдвинутых тезисов; </a:t>
            </a:r>
          </a:p>
          <a:p>
            <a:pPr>
              <a:buNone/>
            </a:pPr>
            <a:r>
              <a:rPr lang="ru-RU" sz="2900" dirty="0" smtClean="0"/>
              <a:t>       - размышления </a:t>
            </a:r>
            <a:r>
              <a:rPr lang="ru-RU" sz="2900" dirty="0" smtClean="0"/>
              <a:t>о героях и событиях разных произведений не должны вестись изолированно, нужно обязательно найти основания для их сопоставления)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2722314"/>
          </a:xfrm>
        </p:spPr>
        <p:txBody>
          <a:bodyPr>
            <a:normAutofit fontScale="90000"/>
          </a:bodyPr>
          <a:lstStyle/>
          <a:p>
            <a:r>
              <a:rPr lang="ru-RU" b="1" dirty="0" smtClean="0">
                <a:solidFill>
                  <a:srgbClr val="C00000"/>
                </a:solidFill>
              </a:rPr>
              <a:t>Аргументы на тему: </a:t>
            </a:r>
            <a:r>
              <a:rPr lang="ru-RU" b="1" dirty="0" smtClean="0">
                <a:solidFill>
                  <a:srgbClr val="C00000"/>
                </a:solidFill>
              </a:rPr>
              <a:t/>
            </a:r>
            <a:br>
              <a:rPr lang="ru-RU" b="1" dirty="0" smtClean="0">
                <a:solidFill>
                  <a:srgbClr val="C00000"/>
                </a:solidFill>
              </a:rPr>
            </a:br>
            <a:r>
              <a:rPr lang="ru-RU" b="1" dirty="0" smtClean="0">
                <a:solidFill>
                  <a:srgbClr val="C00000"/>
                </a:solidFill>
              </a:rPr>
              <a:t>"</a:t>
            </a:r>
            <a:r>
              <a:rPr lang="ru-RU" b="1" dirty="0" smtClean="0">
                <a:solidFill>
                  <a:srgbClr val="C00000"/>
                </a:solidFill>
              </a:rPr>
              <a:t>Доброта, жестокость, человечность, сострадание, зло, равнодушие</a:t>
            </a:r>
            <a:r>
              <a:rPr lang="ru-RU" b="1" dirty="0" smtClean="0"/>
              <a:t/>
            </a:r>
            <a:br>
              <a:rPr lang="ru-RU" b="1"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77500" lnSpcReduction="20000"/>
          </a:bodyPr>
          <a:lstStyle/>
          <a:p>
            <a:pPr>
              <a:buNone/>
            </a:pPr>
            <a:r>
              <a:rPr lang="ru-RU" b="1" dirty="0" smtClean="0"/>
              <a:t>    </a:t>
            </a:r>
            <a:r>
              <a:rPr lang="ru-RU" b="1" dirty="0" smtClean="0">
                <a:solidFill>
                  <a:srgbClr val="C00000"/>
                </a:solidFill>
              </a:rPr>
              <a:t>Аргумент </a:t>
            </a:r>
            <a:r>
              <a:rPr lang="ru-RU" b="1" dirty="0" smtClean="0">
                <a:solidFill>
                  <a:srgbClr val="C00000"/>
                </a:solidFill>
              </a:rPr>
              <a:t>из рассказа В. Астафьева «Царь-рыба». Потребительское отношение к природе, жестокость.</a:t>
            </a:r>
          </a:p>
          <a:p>
            <a:pPr>
              <a:buNone/>
            </a:pPr>
            <a:r>
              <a:rPr lang="ru-RU" dirty="0" smtClean="0"/>
              <a:t>Героем, проявляющим жестокость к миру природы, является рыбак </a:t>
            </a:r>
            <a:r>
              <a:rPr lang="ru-RU" dirty="0" err="1" smtClean="0"/>
              <a:t>Игнатьич</a:t>
            </a:r>
            <a:r>
              <a:rPr lang="ru-RU" dirty="0" smtClean="0"/>
              <a:t>, преступающий неписанный закон природы брать у нее только то, что нужно для жизни. Браконьер жаждет выловить </a:t>
            </a:r>
            <a:r>
              <a:rPr lang="ru-RU" dirty="0" err="1" smtClean="0"/>
              <a:t>царь-рыбу</a:t>
            </a:r>
            <a:r>
              <a:rPr lang="ru-RU" dirty="0" smtClean="0"/>
              <a:t>, причем в одиночку, чтобы ни с кем не надо было делиться. Он выходит на промысел, к нему на уду попадается рыба, которая оказывается сильнее. Огромный осетр тянет </a:t>
            </a:r>
            <a:r>
              <a:rPr lang="ru-RU" dirty="0" err="1" smtClean="0"/>
              <a:t>Игнатьича</a:t>
            </a:r>
            <a:r>
              <a:rPr lang="ru-RU" dirty="0" smtClean="0"/>
              <a:t> на дно.</a:t>
            </a:r>
          </a:p>
          <a:p>
            <a:pPr>
              <a:buNone/>
            </a:pPr>
            <a:r>
              <a:rPr lang="ru-RU" dirty="0" smtClean="0"/>
              <a:t>Борясь за свою жизнь, рыбак сражается с самой природой. И вновь она оказывается добрее и милосерднее человека. Природа, как мать, дает оступившемуся чаду возможность исправиться. В эти минуты борьбы с врагом, явно превосходящим его по силам, в сознании рыбака проносится вся жизнь, он понимает, как много зла совершил в своей жизни, как жесток был порой.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669360"/>
          </a:xfrm>
        </p:spPr>
        <p:txBody>
          <a:bodyPr>
            <a:normAutofit fontScale="70000" lnSpcReduction="20000"/>
          </a:bodyPr>
          <a:lstStyle/>
          <a:p>
            <a:pPr>
              <a:buNone/>
            </a:pPr>
            <a:r>
              <a:rPr lang="ru-RU" b="1" dirty="0" smtClean="0"/>
              <a:t>      </a:t>
            </a:r>
            <a:r>
              <a:rPr lang="ru-RU" b="1" dirty="0" smtClean="0">
                <a:solidFill>
                  <a:srgbClr val="C00000"/>
                </a:solidFill>
              </a:rPr>
              <a:t>Аргумент </a:t>
            </a:r>
            <a:r>
              <a:rPr lang="ru-RU" b="1" dirty="0" smtClean="0">
                <a:solidFill>
                  <a:srgbClr val="C00000"/>
                </a:solidFill>
              </a:rPr>
              <a:t>из рассказа Х.К. Андерсен "Девочка со спичками". Равнодушие как акт жестокости. </a:t>
            </a:r>
            <a:endParaRPr lang="ru-RU" dirty="0" smtClean="0"/>
          </a:p>
          <a:p>
            <a:pPr>
              <a:buNone/>
            </a:pPr>
            <a:r>
              <a:rPr lang="ru-RU" dirty="0" smtClean="0"/>
              <a:t>Безразличие </a:t>
            </a:r>
            <a:r>
              <a:rPr lang="ru-RU" dirty="0" smtClean="0"/>
              <a:t>может причинить человеку душевную боль, безразличие может даже убить. Равнодушие людей стало причиной смерти маленькой девочки, героини святочного рассказа Х.К. Андерсена. Босая и голодная, она бродила по улицам в надежде продать спички и принести деньги домой, однако на дворе был канун Нового года, и людям было совершенно не до покупки спичек и уж тем более не до нищей девочки, слоняющейся вдоль домов. Никто не спросил ее, почему она одна бродит по холоду, никто не предложил ей еду, прохожий мальчишка даже украл ее туфлю, которая была не по размеру и упала с ее маленькой ноги. Девочка мечтала только о теплом месте, где нет страха и боли, о домашней еде, ароматы который доносились из каждого окна. Она боялась вернуться домой, да и вряд ли чердак можно было назвать домом. В отчаянии она начала жечь спички, которые должна была продать. Каждая сожжённая спичка дарила ей чудесные образы, она даже увидела свою умершую бабушку. Мираж был настолько ясным, что девочка в него поверила, она попросила бабушку взять ее с собой. Они вознеслись высоко в небеса с радостью на лицах. Утром люди нашли маленькую мертвую девочку с улыбкой на губах и почти пустым коробком спичек в руках. Ее убили ни холод и нищета, а человеческой безразличие к бедам окружающих людей.</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5865515"/>
          </a:xfrm>
        </p:spPr>
        <p:txBody>
          <a:bodyPr>
            <a:normAutofit fontScale="77500" lnSpcReduction="20000"/>
          </a:bodyPr>
          <a:lstStyle/>
          <a:p>
            <a:pPr>
              <a:buNone/>
            </a:pPr>
            <a:r>
              <a:rPr lang="ru-RU" b="1" dirty="0" smtClean="0"/>
              <a:t>     </a:t>
            </a:r>
            <a:r>
              <a:rPr lang="ru-RU" b="1" dirty="0" smtClean="0">
                <a:solidFill>
                  <a:srgbClr val="C00000"/>
                </a:solidFill>
              </a:rPr>
              <a:t>Аргумент </a:t>
            </a:r>
            <a:r>
              <a:rPr lang="ru-RU" b="1" dirty="0" smtClean="0">
                <a:solidFill>
                  <a:srgbClr val="C00000"/>
                </a:solidFill>
              </a:rPr>
              <a:t>из повести Н. В. Гоголя «Тарас </a:t>
            </a:r>
            <a:r>
              <a:rPr lang="ru-RU" b="1" dirty="0" err="1" smtClean="0">
                <a:solidFill>
                  <a:srgbClr val="C00000"/>
                </a:solidFill>
              </a:rPr>
              <a:t>Бульба</a:t>
            </a:r>
            <a:r>
              <a:rPr lang="ru-RU" b="1" dirty="0" smtClean="0">
                <a:solidFill>
                  <a:srgbClr val="C00000"/>
                </a:solidFill>
              </a:rPr>
              <a:t>». Доброта и жестокость</a:t>
            </a:r>
          </a:p>
          <a:p>
            <a:pPr>
              <a:buNone/>
            </a:pPr>
            <a:r>
              <a:rPr lang="ru-RU" dirty="0" smtClean="0"/>
              <a:t>Особенно остро вопрос добра и жестокости стоит в произведениях о войне, где особенно сложно проявить доброту, ведь это очень жестокое время, когда никого не щадят. И герою приходится совершать непростой выбор. Молодой казак </a:t>
            </a:r>
            <a:r>
              <a:rPr lang="ru-RU" dirty="0" err="1" smtClean="0"/>
              <a:t>Андрий</a:t>
            </a:r>
            <a:r>
              <a:rPr lang="ru-RU" dirty="0" smtClean="0"/>
              <a:t>, герой повести «Тарас </a:t>
            </a:r>
            <a:r>
              <a:rPr lang="ru-RU" dirty="0" err="1" smtClean="0"/>
              <a:t>Бульба</a:t>
            </a:r>
            <a:r>
              <a:rPr lang="ru-RU" dirty="0" smtClean="0"/>
              <a:t>» Н.В. Гоголя, юноша с пылким сердцем и доброй душой, воюя против поляков в составе казацкого войска, узнает, что в осажденном ими городе умирает его возлюбленная, с которой он повстречался еще в Киеве. Она горько жаловалась на голод в Дубно и молила казака о снисхождении. Юная панночка хотела накормить умирающую мать. </a:t>
            </a:r>
            <a:r>
              <a:rPr lang="ru-RU" dirty="0" err="1" smtClean="0"/>
              <a:t>Андрий</a:t>
            </a:r>
            <a:r>
              <a:rPr lang="ru-RU" dirty="0" smtClean="0"/>
              <a:t> становится перед выбором: помощь панночке – проявление доброты и жалости к врагу, но в то же время эта доброта оборачивается жестокостью для его боевых товарищей, ведь герой предает их.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408712"/>
          </a:xfrm>
        </p:spPr>
        <p:txBody>
          <a:bodyPr>
            <a:normAutofit fontScale="70000" lnSpcReduction="20000"/>
          </a:bodyPr>
          <a:lstStyle/>
          <a:p>
            <a:pPr>
              <a:buNone/>
            </a:pPr>
            <a:r>
              <a:rPr lang="ru-RU" b="1" dirty="0" smtClean="0"/>
              <a:t>      </a:t>
            </a:r>
            <a:r>
              <a:rPr lang="ru-RU" b="1" dirty="0" smtClean="0">
                <a:solidFill>
                  <a:srgbClr val="C00000"/>
                </a:solidFill>
              </a:rPr>
              <a:t>Аргумент </a:t>
            </a:r>
            <a:r>
              <a:rPr lang="ru-RU" b="1" dirty="0" smtClean="0">
                <a:solidFill>
                  <a:srgbClr val="C00000"/>
                </a:solidFill>
              </a:rPr>
              <a:t>из рассказа М. Горького "Старуха </a:t>
            </a:r>
            <a:r>
              <a:rPr lang="ru-RU" b="1" dirty="0" err="1" smtClean="0">
                <a:solidFill>
                  <a:srgbClr val="C00000"/>
                </a:solidFill>
              </a:rPr>
              <a:t>Изергиль</a:t>
            </a:r>
            <a:r>
              <a:rPr lang="ru-RU" b="1" dirty="0" smtClean="0">
                <a:solidFill>
                  <a:srgbClr val="C00000"/>
                </a:solidFill>
              </a:rPr>
              <a:t>". Доброта, любовь к людям</a:t>
            </a:r>
          </a:p>
          <a:p>
            <a:pPr>
              <a:buNone/>
            </a:pPr>
            <a:endParaRPr lang="ru-RU" dirty="0" smtClean="0"/>
          </a:p>
          <a:p>
            <a:pPr>
              <a:buNone/>
            </a:pPr>
            <a:r>
              <a:rPr lang="ru-RU" dirty="0" smtClean="0"/>
              <a:t>Яркая</a:t>
            </a:r>
            <a:r>
              <a:rPr lang="ru-RU" dirty="0" smtClean="0"/>
              <a:t>, независимая личность всегда вызывала опасливое отношение у серой посредственности. В рассказе М. Горького «Старуха </a:t>
            </a:r>
            <a:r>
              <a:rPr lang="ru-RU" dirty="0" err="1" smtClean="0"/>
              <a:t>Изергиль</a:t>
            </a:r>
            <a:r>
              <a:rPr lang="ru-RU" dirty="0" smtClean="0"/>
              <a:t>» раскрывается драматическое противостояние сильной личности, которая жертвует собой ради людей и толпы. </a:t>
            </a:r>
            <a:r>
              <a:rPr lang="ru-RU" dirty="0" err="1" smtClean="0"/>
              <a:t>Данко</a:t>
            </a:r>
            <a:r>
              <a:rPr lang="ru-RU" dirty="0" smtClean="0"/>
              <a:t> ведет свой народ через глухой лес, через топи и тьму. Люди, измученные долгим путем, готовы растерзать отважного юношу, и тогда </a:t>
            </a:r>
            <a:r>
              <a:rPr lang="ru-RU" dirty="0" err="1" smtClean="0"/>
              <a:t>Данко</a:t>
            </a:r>
            <a:r>
              <a:rPr lang="ru-RU" dirty="0" smtClean="0"/>
              <a:t> вырывает из своей груди пылающее сердце. Когда спаситель вывел людей на залитый солнцем простор и, бездыханный, упал на землю, кто-то раздавил его горящее сердце. Мы видим, что толпу пугает все яркое, пылающее, героическое. Но видим также и то, что без выдающихся личностей невозможно выйти из густого мрака тусклого существования.</a:t>
            </a:r>
          </a:p>
          <a:p>
            <a:pPr>
              <a:buNone/>
            </a:pP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 background"/>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8579296" cy="6552728"/>
          </a:xfrm>
        </p:spPr>
        <p:txBody>
          <a:bodyPr>
            <a:normAutofit fontScale="62500" lnSpcReduction="20000"/>
          </a:bodyPr>
          <a:lstStyle/>
          <a:p>
            <a:pPr>
              <a:buNone/>
            </a:pPr>
            <a:r>
              <a:rPr lang="ru-RU" b="1" dirty="0" smtClean="0">
                <a:solidFill>
                  <a:srgbClr val="C00000"/>
                </a:solidFill>
              </a:rPr>
              <a:t>      Аргумент </a:t>
            </a:r>
            <a:r>
              <a:rPr lang="ru-RU" b="1" dirty="0" smtClean="0">
                <a:solidFill>
                  <a:srgbClr val="C00000"/>
                </a:solidFill>
              </a:rPr>
              <a:t>из романа М.А. Шолохова «Тихий Дон». Жестокость </a:t>
            </a:r>
          </a:p>
          <a:p>
            <a:pPr>
              <a:buNone/>
            </a:pPr>
            <a:endParaRPr lang="ru-RU" dirty="0" smtClean="0"/>
          </a:p>
          <a:p>
            <a:pPr>
              <a:buNone/>
            </a:pPr>
            <a:r>
              <a:rPr lang="ru-RU" dirty="0" smtClean="0"/>
              <a:t>Неоднозначно </a:t>
            </a:r>
            <a:r>
              <a:rPr lang="ru-RU" dirty="0" smtClean="0"/>
              <a:t>оценивается проявление жестокости героями романа М.А. Шолохова «Тихий Дон». Достаточно вспомнить сцену разговора двух влюбленных женщин. Жестокими кажутся Наталье слава Аксиньи о том, что Григорий не любит законную супругу, тяжело будет и самой разлучнице потом, спустя годы, слышать подобные упреки от той, которую гнала с порога. Аксинья оберегала свое хрупкое счастье, и читатель понимает это. Ее связь с молодым и горячим казаком давняя и крепкая, чувство вспыхнуло еще до родительского сговора о женитьбе молодого казака Григория Мелехова и Натальи Коршуновой. Вот и звучат жестоко справедливо сказанные Аксиньей слова о том, Наталья «знала, за кого шла».</a:t>
            </a:r>
          </a:p>
          <a:p>
            <a:pPr>
              <a:buNone/>
            </a:pPr>
            <a:r>
              <a:rPr lang="ru-RU" dirty="0" smtClean="0"/>
              <a:t>Жестокой выглядит правда и в устах самого Мелехова, заявившего «</a:t>
            </a:r>
            <a:r>
              <a:rPr lang="ru-RU" dirty="0" err="1" smtClean="0"/>
              <a:t>разнелюбой</a:t>
            </a:r>
            <a:r>
              <a:rPr lang="ru-RU" dirty="0" smtClean="0"/>
              <a:t> жене» о том, что она «как та луна: не холодит, не греет».</a:t>
            </a:r>
          </a:p>
          <a:p>
            <a:pPr>
              <a:buNone/>
            </a:pPr>
            <a:r>
              <a:rPr lang="ru-RU" dirty="0" smtClean="0"/>
              <a:t>В романе М. А. Шолохова «Тихий Дон» герой ожесточенно воюет на обоих фронтах, в поисках добра и правды переходя то на сторону белых, то на сторону красных, чтобы отвоевать у очередных врагов светлое будущее. Однако после долгих лет навязанной кем-то борьбы он понимает, что оступился тогда, когда взял в руки оружие. Его удел – пахать землю, а не убивать. Сталкиваясь с жестокостью войны, герой осознает, что добру там места нет. В финале он приходит к выводу, что семья и дом – единственное, ради чего надо жить, нет правды в убийстве ближнего, нельзя жестокостью посеять добро.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fontScale="92500" lnSpcReduction="20000"/>
          </a:bodyPr>
          <a:lstStyle/>
          <a:p>
            <a:pPr>
              <a:buNone/>
            </a:pPr>
            <a:r>
              <a:rPr lang="ru-RU" b="1" dirty="0" smtClean="0"/>
              <a:t>     </a:t>
            </a:r>
            <a:r>
              <a:rPr lang="ru-RU" b="1" dirty="0" smtClean="0">
                <a:solidFill>
                  <a:srgbClr val="C00000"/>
                </a:solidFill>
              </a:rPr>
              <a:t>Аргумент </a:t>
            </a:r>
            <a:r>
              <a:rPr lang="ru-RU" b="1" dirty="0" smtClean="0">
                <a:solidFill>
                  <a:srgbClr val="C00000"/>
                </a:solidFill>
              </a:rPr>
              <a:t>из романа У. </a:t>
            </a:r>
            <a:r>
              <a:rPr lang="ru-RU" b="1" dirty="0" err="1" smtClean="0">
                <a:solidFill>
                  <a:srgbClr val="C00000"/>
                </a:solidFill>
              </a:rPr>
              <a:t>Голдинга</a:t>
            </a:r>
            <a:r>
              <a:rPr lang="ru-RU" b="1" dirty="0" smtClean="0">
                <a:solidFill>
                  <a:srgbClr val="C00000"/>
                </a:solidFill>
              </a:rPr>
              <a:t> "Повелитель мух". Жестокость как свойство личности</a:t>
            </a:r>
          </a:p>
          <a:p>
            <a:pPr>
              <a:buNone/>
            </a:pPr>
            <a:r>
              <a:rPr lang="ru-RU" dirty="0" smtClean="0"/>
              <a:t>В известном романе-притче «Повелитель мух», созданном английским писателем У. </a:t>
            </a:r>
            <a:r>
              <a:rPr lang="ru-RU" dirty="0" err="1" smtClean="0"/>
              <a:t>Голдингом</a:t>
            </a:r>
            <a:r>
              <a:rPr lang="ru-RU" dirty="0" smtClean="0"/>
              <a:t>, повествуется о группе детей, которые в результате авиакатастрофы оказались на пустынном острове. Пытаясь спастись от страха и одиночества, они поклоняются богу – Повелителю мух, свиной голове, насаженной на кол. Это страшный символ зла, который гнездится в человеческой душе поэтому нужно ежедневно бороться против зверя в себе, иначе богом человечества станет облепленная мухами свиная голова</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712968" cy="6669360"/>
          </a:xfrm>
        </p:spPr>
        <p:txBody>
          <a:bodyPr>
            <a:normAutofit fontScale="32500" lnSpcReduction="20000"/>
          </a:bodyPr>
          <a:lstStyle/>
          <a:p>
            <a:pPr>
              <a:buNone/>
            </a:pPr>
            <a:r>
              <a:rPr lang="ru-RU" b="1" dirty="0" smtClean="0"/>
              <a:t>             </a:t>
            </a:r>
            <a:r>
              <a:rPr lang="ru-RU" sz="5500" b="1" dirty="0" smtClean="0">
                <a:solidFill>
                  <a:srgbClr val="C00000"/>
                </a:solidFill>
              </a:rPr>
              <a:t>Аргумент </a:t>
            </a:r>
            <a:r>
              <a:rPr lang="ru-RU" sz="5500" b="1" dirty="0" smtClean="0">
                <a:solidFill>
                  <a:srgbClr val="C00000"/>
                </a:solidFill>
              </a:rPr>
              <a:t>из рассказа А.И.Солженицына «Матренин двор». Доброта и жестокость</a:t>
            </a:r>
            <a:endParaRPr lang="ru-RU" b="1" dirty="0" smtClean="0">
              <a:solidFill>
                <a:srgbClr val="C00000"/>
              </a:solidFill>
            </a:endParaRPr>
          </a:p>
          <a:p>
            <a:pPr>
              <a:buNone/>
            </a:pPr>
            <a:r>
              <a:rPr lang="ru-RU" sz="4900" dirty="0" smtClean="0"/>
              <a:t>Ярким героем, несущим идею добра, является Матрена, простая русская крестьянка, готовая помочь каждому, кто к ней обратится. Эта женщина никогда не просит платы за свою помощь, всюду старается быть полезной, скромно живет в своем нехитром домишке вместе с козой и колченогой кошкой. Несмотря на то, что судьба жестоко обошлась с Матреной, она не замкнулась в себе, не отстранилась от людей и не озлобилась. Потеряв своих детей, героиня взяла на воспитание девочку, которая, став взрослой, к сожалению, не испытывала к матери нежных чувств. Но и в этой ситуации Матрена не обижается, не ожесточается, а проявляет великую доброту души своей и отдает свою горницу приемной дочери. Перетаскивая тяжелый груз через железную дорогу, героиня попадает под поезд. И только после смерти Кира одна из присутствующих на похоронах искренне плачет о потере приемной матери. Автор горестно замечает, что не стоит село без праведника. Доброта даже в одном человеке способна изменить к лучшему целый мир. </a:t>
            </a:r>
          </a:p>
          <a:p>
            <a:pPr>
              <a:buNone/>
            </a:pPr>
            <a:r>
              <a:rPr lang="ru-RU" sz="4900" dirty="0" smtClean="0"/>
              <a:t>В рассказе А. И. Солженицына «Матренин двор» есть герой, жестокость которого просто поражает читателя. </a:t>
            </a:r>
            <a:r>
              <a:rPr lang="ru-RU" sz="4900" dirty="0" err="1" smtClean="0"/>
              <a:t>Фаддей</a:t>
            </a:r>
            <a:r>
              <a:rPr lang="ru-RU" sz="4900" dirty="0" smtClean="0"/>
              <a:t> когда-то очень любил Матрену, но его призвали в армию, и на войне он потерялся без вести. За это время семья юноши потеряла всякую надежду на его возвращение и взяла в дом Матрену в качестве жены младшего сына. Девушка хоть и любила </a:t>
            </a:r>
            <a:r>
              <a:rPr lang="ru-RU" sz="4900" dirty="0" err="1" smtClean="0"/>
              <a:t>Фаддея</a:t>
            </a:r>
            <a:r>
              <a:rPr lang="ru-RU" sz="4900" dirty="0" smtClean="0"/>
              <a:t>, но не могла перечить, ведь времена были сложные, и людям нужна была работница в доме. Вернувшийся </a:t>
            </a:r>
            <a:r>
              <a:rPr lang="ru-RU" sz="4900" dirty="0" err="1" smtClean="0"/>
              <a:t>Фадей</a:t>
            </a:r>
            <a:r>
              <a:rPr lang="ru-RU" sz="4900" dirty="0" smtClean="0"/>
              <a:t> не смог понять случившегося, его жестокости не было предела, он во всем винил бывшую невесту и брата. Прошло время, но обида не забылась. Матрене и так не везло: все дети умерли, муж тоже. Именно тогда </a:t>
            </a:r>
            <a:r>
              <a:rPr lang="ru-RU" sz="4900" dirty="0" err="1" smtClean="0"/>
              <a:t>Фадей</a:t>
            </a:r>
            <a:r>
              <a:rPr lang="ru-RU" sz="4900" dirty="0" smtClean="0"/>
              <a:t> и отдает Матрене на воспитание Киру, и именно он настаивает на том, чтобы героиня отдала горницу.</a:t>
            </a:r>
          </a:p>
          <a:p>
            <a:pPr>
              <a:buNone/>
            </a:pPr>
            <a:r>
              <a:rPr lang="ru-RU" sz="4900" dirty="0" smtClean="0"/>
              <a:t>Даже на похоронах некогда любимой женщины </a:t>
            </a:r>
            <a:r>
              <a:rPr lang="ru-RU" sz="4900" dirty="0" err="1" smtClean="0"/>
              <a:t>Фаддей</a:t>
            </a:r>
            <a:r>
              <a:rPr lang="ru-RU" sz="4900" dirty="0" smtClean="0"/>
              <a:t> не прощает ей того замужества. Герой цинично делит скудное имущество погибшей. Его жестокость поражает и не находит никакого оправдания, ведь героиня помогала его семье в трудное время, и это единственная причина ее измены.</a:t>
            </a:r>
          </a:p>
          <a:p>
            <a:pPr>
              <a:buNone/>
            </a:pPr>
            <a:r>
              <a:rPr lang="ru-RU" sz="4900" dirty="0" smtClean="0"/>
              <a:t> </a:t>
            </a:r>
            <a:endParaRPr lang="ru-RU" sz="4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fontScale="62500" lnSpcReduction="20000"/>
          </a:bodyPr>
          <a:lstStyle/>
          <a:p>
            <a:pPr>
              <a:buNone/>
            </a:pPr>
            <a:r>
              <a:rPr lang="ru-RU" b="1" dirty="0" smtClean="0">
                <a:solidFill>
                  <a:srgbClr val="C00000"/>
                </a:solidFill>
              </a:rPr>
              <a:t>      Аргумент </a:t>
            </a:r>
            <a:r>
              <a:rPr lang="ru-RU" b="1" dirty="0" smtClean="0">
                <a:solidFill>
                  <a:srgbClr val="C00000"/>
                </a:solidFill>
              </a:rPr>
              <a:t>из романа М.А. Булгакова "Мастер и Маргарита". Добро, зло</a:t>
            </a:r>
          </a:p>
          <a:p>
            <a:pPr>
              <a:buNone/>
            </a:pPr>
            <a:r>
              <a:rPr lang="ru-RU" dirty="0" smtClean="0"/>
              <a:t>Носителем идеи безоговорочного добра является </a:t>
            </a:r>
            <a:r>
              <a:rPr lang="ru-RU" dirty="0" err="1" smtClean="0"/>
              <a:t>Иешуа</a:t>
            </a:r>
            <a:r>
              <a:rPr lang="ru-RU" dirty="0" smtClean="0"/>
              <a:t> </a:t>
            </a:r>
            <a:r>
              <a:rPr lang="ru-RU" dirty="0" err="1" smtClean="0"/>
              <a:t>Га-Ноцри</a:t>
            </a:r>
            <a:r>
              <a:rPr lang="ru-RU" dirty="0" smtClean="0"/>
              <a:t>, герой романа М.А. Булгакова «Мастер и Маргарита». Бродячий философ был уверен в том, что все люди на земле рождаются добрыми, лишь жестокое отношение может сделать человека жестоким. Он говорит так даже о тех, кто избил его, кто предал его, для него все люди добры, и предатель Иуда, и палач Крысолов. </a:t>
            </a:r>
            <a:r>
              <a:rPr lang="ru-RU" dirty="0" err="1" smtClean="0"/>
              <a:t>Булгаковский</a:t>
            </a:r>
            <a:r>
              <a:rPr lang="ru-RU" dirty="0" smtClean="0"/>
              <a:t> герой был готов пойти на самую жестокую казнь, но не отказаться от веры в человека и в его добро.</a:t>
            </a:r>
          </a:p>
          <a:p>
            <a:pPr>
              <a:buNone/>
            </a:pPr>
            <a:r>
              <a:rPr lang="ru-RU" dirty="0" smtClean="0"/>
              <a:t>Понтии Пилат — полная ему противоположность. Он понимает, что перед ним не опасный преступник, и сам пытается сделать доброе дело, не порывая со злом: прокуратор стремится помиловать невинного </a:t>
            </a:r>
            <a:r>
              <a:rPr lang="ru-RU" dirty="0" err="1" smtClean="0"/>
              <a:t>Иешуа</a:t>
            </a:r>
            <a:r>
              <a:rPr lang="ru-RU" dirty="0" smtClean="0"/>
              <a:t>, но вынужден утвердить приговор, опасаясь доноса. У Понтия Пилата не хватает силы духа сделать добро, таким образом, можем утверждать, что трусость делает его жестоким. Смерть невинного </a:t>
            </a:r>
            <a:r>
              <a:rPr lang="ru-RU" dirty="0" err="1" smtClean="0"/>
              <a:t>Иешуа</a:t>
            </a:r>
            <a:r>
              <a:rPr lang="ru-RU" dirty="0" smtClean="0"/>
              <a:t> становится непосильным грузом для совести Пилата, и он, стараясь отомстить за смерть философа, приказывает убить предателя Иуду, но и это не снимает бремени ответственности - не новое убийство, не новая жестокость, а глубокое раскаяние может облегчить душевные страдания Пилата. В романе звучит мысль о том, что только добро порождает добро. </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85000" lnSpcReduction="20000"/>
          </a:bodyPr>
          <a:lstStyle/>
          <a:p>
            <a:pPr>
              <a:buNone/>
            </a:pPr>
            <a:r>
              <a:rPr lang="ru-RU" b="1" dirty="0" smtClean="0"/>
              <a:t>     </a:t>
            </a:r>
            <a:r>
              <a:rPr lang="ru-RU" b="1" dirty="0" smtClean="0">
                <a:solidFill>
                  <a:srgbClr val="C00000"/>
                </a:solidFill>
              </a:rPr>
              <a:t>А.С</a:t>
            </a:r>
            <a:r>
              <a:rPr lang="ru-RU" b="1" dirty="0" smtClean="0">
                <a:solidFill>
                  <a:srgbClr val="C00000"/>
                </a:solidFill>
              </a:rPr>
              <a:t>. Пушкин «Скупой рыцарь». Жестокость к окружающим.</a:t>
            </a:r>
          </a:p>
          <a:p>
            <a:pPr>
              <a:buNone/>
            </a:pPr>
            <a:r>
              <a:rPr lang="ru-RU" dirty="0" smtClean="0"/>
              <a:t>Для Барона скупость и накопительство – не цель. Золото и деньги для него лишь олицетворение власти над людьми. Ему достаточно даже не самой власти, а осознания собственной силы, возможности того, что «стоит лишь захотеть...» Под воздействием этой страсти происходит постепенная деградация человека в Бароне. Нравственные ценности замещаются у него жаждой власти (она же жажда денег). В результате в Бароне не остается никаких человеческих черт, никаких человеческих чувств – ни любви к сыну (он даже обвиняет его в попытке убить отца), ни любви к ближнему, ни сострадания. Последние его мысли перед смертью о ключах.</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5937523"/>
          </a:xfrm>
        </p:spPr>
        <p:txBody>
          <a:bodyPr>
            <a:normAutofit fontScale="55000" lnSpcReduction="20000"/>
          </a:bodyPr>
          <a:lstStyle/>
          <a:p>
            <a:pPr>
              <a:buNone/>
            </a:pPr>
            <a:r>
              <a:rPr lang="ru-RU" b="1" dirty="0" smtClean="0">
                <a:solidFill>
                  <a:srgbClr val="C00000"/>
                </a:solidFill>
              </a:rPr>
              <a:t>      Аргумент </a:t>
            </a:r>
            <a:r>
              <a:rPr lang="ru-RU" b="1" dirty="0" smtClean="0">
                <a:solidFill>
                  <a:srgbClr val="C00000"/>
                </a:solidFill>
              </a:rPr>
              <a:t>из повести Г. </a:t>
            </a:r>
            <a:r>
              <a:rPr lang="ru-RU" b="1" dirty="0" err="1" smtClean="0">
                <a:solidFill>
                  <a:srgbClr val="C00000"/>
                </a:solidFill>
              </a:rPr>
              <a:t>Троепольского</a:t>
            </a:r>
            <a:r>
              <a:rPr lang="ru-RU" b="1" dirty="0" smtClean="0">
                <a:solidFill>
                  <a:srgbClr val="C00000"/>
                </a:solidFill>
              </a:rPr>
              <a:t> «Белый </a:t>
            </a:r>
            <a:r>
              <a:rPr lang="ru-RU" b="1" dirty="0" err="1" smtClean="0">
                <a:solidFill>
                  <a:srgbClr val="C00000"/>
                </a:solidFill>
              </a:rPr>
              <a:t>Бим</a:t>
            </a:r>
            <a:r>
              <a:rPr lang="ru-RU" b="1" dirty="0" smtClean="0">
                <a:solidFill>
                  <a:srgbClr val="C00000"/>
                </a:solidFill>
              </a:rPr>
              <a:t> черное ухо». Жестокость по отношению к животным</a:t>
            </a:r>
          </a:p>
          <a:p>
            <a:pPr>
              <a:buNone/>
            </a:pPr>
            <a:endParaRPr lang="ru-RU" dirty="0" smtClean="0"/>
          </a:p>
          <a:p>
            <a:pPr>
              <a:buNone/>
            </a:pPr>
            <a:r>
              <a:rPr lang="ru-RU" dirty="0" smtClean="0"/>
              <a:t>Говоря </a:t>
            </a:r>
            <a:r>
              <a:rPr lang="ru-RU" dirty="0" smtClean="0"/>
              <a:t>об отношении, добром или жестоком, к миру природы, нельзя не обратиться к произведениям, рассказывающим о судьбе животных. Одним из таких является повесть Г. </a:t>
            </a:r>
            <a:r>
              <a:rPr lang="ru-RU" dirty="0" err="1" smtClean="0"/>
              <a:t>Троепольского</a:t>
            </a:r>
            <a:r>
              <a:rPr lang="ru-RU" dirty="0" smtClean="0"/>
              <a:t> «Белый </a:t>
            </a:r>
            <a:r>
              <a:rPr lang="ru-RU" dirty="0" err="1" smtClean="0"/>
              <a:t>Бим</a:t>
            </a:r>
            <a:r>
              <a:rPr lang="ru-RU" dirty="0" smtClean="0"/>
              <a:t> Черное ухо».</a:t>
            </a:r>
          </a:p>
          <a:p>
            <a:pPr>
              <a:buNone/>
            </a:pPr>
            <a:r>
              <a:rPr lang="ru-RU" dirty="0" smtClean="0"/>
              <a:t>В центре внимания автора судьба шотландского сеттера </a:t>
            </a:r>
            <a:r>
              <a:rPr lang="ru-RU" dirty="0" err="1" smtClean="0"/>
              <a:t>Бима</a:t>
            </a:r>
            <a:r>
              <a:rPr lang="ru-RU" dirty="0" smtClean="0"/>
              <a:t>, оставшегося во время болезни хозяина один на один с чужими людьми.</a:t>
            </a:r>
          </a:p>
          <a:p>
            <a:pPr>
              <a:buNone/>
            </a:pPr>
            <a:r>
              <a:rPr lang="ru-RU" dirty="0" smtClean="0"/>
              <a:t>Бывший фронтовик Иван Иванович – человек добрый, он взял на воспитание «бракованного» щенка (тот подвел всю свою породу, уродившись не с тем окрасом) и превратил его в хорошую, добрую охотничью собаку.</a:t>
            </a:r>
          </a:p>
          <a:p>
            <a:pPr>
              <a:buNone/>
            </a:pPr>
            <a:r>
              <a:rPr lang="ru-RU" dirty="0" smtClean="0"/>
              <a:t>Но далеко не все соседи рады псу. Визгливая тетка становится без причин злейшим врагом </a:t>
            </a:r>
            <a:r>
              <a:rPr lang="ru-RU" dirty="0" err="1" smtClean="0"/>
              <a:t>Бима</a:t>
            </a:r>
            <a:r>
              <a:rPr lang="ru-RU" dirty="0" smtClean="0"/>
              <a:t>. Ее ненависть приводит собаку к трагической гибели. Жадность Серого, коллекционера собачьих ошейников, заставляет усомниться в его порядочности. Трусливый Клим, избив собаку за неповиновение, оставляет ее умирать в лесу. Водитель трамвая наживается, продав не принадлежащего ему </a:t>
            </a:r>
            <a:r>
              <a:rPr lang="ru-RU" dirty="0" err="1" smtClean="0"/>
              <a:t>Бима</a:t>
            </a:r>
            <a:r>
              <a:rPr lang="ru-RU" dirty="0" smtClean="0"/>
              <a:t>. </a:t>
            </a:r>
          </a:p>
          <a:p>
            <a:pPr>
              <a:buNone/>
            </a:pPr>
            <a:r>
              <a:rPr lang="ru-RU" dirty="0" smtClean="0"/>
              <a:t>Г. </a:t>
            </a:r>
            <a:r>
              <a:rPr lang="ru-RU" dirty="0" err="1" smtClean="0"/>
              <a:t>Троепольский</a:t>
            </a:r>
            <a:r>
              <a:rPr lang="ru-RU" dirty="0" smtClean="0"/>
              <a:t> показывает много таких героев, жестоких, циничных, злых по отношению к бесприютно скитающейся собаке, оказавшейся бессильной перед жестокостью людей. Конечно, повстречались на пути </a:t>
            </a:r>
            <a:r>
              <a:rPr lang="ru-RU" dirty="0" err="1" smtClean="0"/>
              <a:t>Бима</a:t>
            </a:r>
            <a:r>
              <a:rPr lang="ru-RU" dirty="0" smtClean="0"/>
              <a:t> и хорошие добрые люди, но они не смогли уберечь пса от гибели.</a:t>
            </a:r>
          </a:p>
          <a:p>
            <a:pPr>
              <a:buNone/>
            </a:pPr>
            <a:r>
              <a:rPr lang="ru-RU" dirty="0" smtClean="0"/>
              <a:t>Грустный финал повести учит нас доброте и милосердному отношению к животным.</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336704"/>
          </a:xfrm>
        </p:spPr>
        <p:txBody>
          <a:bodyPr>
            <a:normAutofit fontScale="70000" lnSpcReduction="20000"/>
          </a:bodyPr>
          <a:lstStyle/>
          <a:p>
            <a:pPr>
              <a:buNone/>
            </a:pPr>
            <a:r>
              <a:rPr lang="ru-RU" b="1" dirty="0" smtClean="0">
                <a:solidFill>
                  <a:srgbClr val="C00000"/>
                </a:solidFill>
              </a:rPr>
              <a:t>      Аргумент </a:t>
            </a:r>
            <a:r>
              <a:rPr lang="ru-RU" b="1" dirty="0" smtClean="0">
                <a:solidFill>
                  <a:srgbClr val="C00000"/>
                </a:solidFill>
              </a:rPr>
              <a:t>из романа М.Ю. Лермонтова "Герой нашего времени". Причины жестокости</a:t>
            </a:r>
          </a:p>
          <a:p>
            <a:pPr>
              <a:buNone/>
            </a:pPr>
            <a:endParaRPr lang="ru-RU" dirty="0" smtClean="0"/>
          </a:p>
          <a:p>
            <a:pPr>
              <a:buNone/>
            </a:pPr>
            <a:r>
              <a:rPr lang="ru-RU" dirty="0" smtClean="0"/>
              <a:t>Эгоизм </a:t>
            </a:r>
            <a:r>
              <a:rPr lang="ru-RU" dirty="0" smtClean="0"/>
              <a:t>проявляется, когда человек ставит свои интересы выше интересов других. Можно подумать, что ничего страшного в этом нет. Однако эгоизм, доведенный до абсурда, может причинить не только большой вред окружающим, но и сломать жизнь человеку, взращивающему в себе это чувство. Ярким примером эгоизма является поведение главного героя романа М.Ю. Лермонтова «Герой нашего времени». Печорин – красивый, образованный, богатый молодой человек своими руками разрушает жизнь. Он не верит в дружбу, манипулируя людьми только в своих интересах, отвергает любовь, боясь потерять свою свободу, не способен прощать, боится быть осмеянным. Вся его жизнь - это поиск удовольствий, удовлетворение своих потребностей. Однако такой путь разрушителен: Печорин ломает судьбы людей, меняет их жизни, делает несчастным самого себя. Таким образом, эгоизм - главная причина, мешающая Григорию обрести любовь и дружбу, и только непонимание этого решения приводит его к печальному финалу. </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92500" lnSpcReduction="20000"/>
          </a:bodyPr>
          <a:lstStyle/>
          <a:p>
            <a:r>
              <a:rPr lang="ru-RU" b="1" dirty="0" smtClean="0">
                <a:solidFill>
                  <a:srgbClr val="C00000"/>
                </a:solidFill>
              </a:rPr>
              <a:t>Аргумент из рассказа Лескова «Человек на часах». Доброта и жестокость на войне.</a:t>
            </a:r>
          </a:p>
          <a:p>
            <a:pPr>
              <a:buNone/>
            </a:pPr>
            <a:r>
              <a:rPr lang="ru-RU" dirty="0" smtClean="0"/>
              <a:t>Н.С. Лесков в рассказе «Человек на часах» описывает реальный случай. Солдат, стоявший на посту, услышал крики о помощи: кто-то тонул в реке. После мучительной внутренней борьбы часовой, нарушая устав караульной службы, спасает беднягу. Об этом происшествии узнает командование, и, несмотря на сочувствие некоторых офицеров, провинившегося солдата строго наказывают.</a:t>
            </a:r>
          </a:p>
          <a:p>
            <a:pPr>
              <a:buNone/>
            </a:pPr>
            <a:r>
              <a:rPr lang="ru-RU" dirty="0" smtClean="0"/>
              <a:t>Свое отношение к этому поступку втор красноречиво выразил в названии: на часах стоит не просто солдат, а человек, для которого нравственный долг превыше всего.</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264696"/>
          </a:xfrm>
        </p:spPr>
        <p:txBody>
          <a:bodyPr>
            <a:normAutofit fontScale="77500" lnSpcReduction="20000"/>
          </a:bodyPr>
          <a:lstStyle/>
          <a:p>
            <a:pPr>
              <a:buNone/>
            </a:pPr>
            <a:r>
              <a:rPr lang="ru-RU" b="1" dirty="0" smtClean="0">
                <a:solidFill>
                  <a:srgbClr val="C00000"/>
                </a:solidFill>
              </a:rPr>
              <a:t>     Аргумент </a:t>
            </a:r>
            <a:r>
              <a:rPr lang="ru-RU" b="1" dirty="0" smtClean="0">
                <a:solidFill>
                  <a:srgbClr val="C00000"/>
                </a:solidFill>
              </a:rPr>
              <a:t>из романа А.С. Пушкина "Евгений Онегин". Жестокие слова</a:t>
            </a:r>
          </a:p>
          <a:p>
            <a:pPr>
              <a:buNone/>
            </a:pPr>
            <a:r>
              <a:rPr lang="ru-RU" dirty="0" smtClean="0"/>
              <a:t>Слово – один из самых грозных видов оружия. Словом можно сделать человека счастливым или убить в нем надежду, растоптать чувства, унизить. Так поступил Евгений Онегин с Татьяной. Когда он получил ее письмо с признанием в любви, то вызвал ее на серьезный разговор, где очень холодно и пренебрежительно дал понять, что не может ответить ей взаимностью. Он говорил с ней цинично и холодно. На слова любви от ответил: «Учитесь властвовать собою». Об этом вспоминает Татьяна спустя несколько лет, когда получает письмо от Евгения. Она рассказывает Евгению, насколько ранили его слова, называет их «колкой бранью», отличающейся отсутствием жалости .</a:t>
            </a:r>
          </a:p>
          <a:p>
            <a:pPr>
              <a:buNone/>
            </a:pPr>
            <a:r>
              <a:rPr lang="ru-RU" dirty="0" smtClean="0"/>
              <a:t>Так, в романе А.С. Пушкина «Евгений Онегин» мы видим, как неосторожное слово может ранить до глубины души, особенно если человек, к которому это слово обращено, раним.</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507288" cy="6408712"/>
          </a:xfrm>
        </p:spPr>
        <p:txBody>
          <a:bodyPr>
            <a:normAutofit fontScale="70000" lnSpcReduction="20000"/>
          </a:bodyPr>
          <a:lstStyle/>
          <a:p>
            <a:pPr>
              <a:buNone/>
            </a:pPr>
            <a:r>
              <a:rPr lang="ru-RU" b="1" dirty="0" smtClean="0">
                <a:solidFill>
                  <a:srgbClr val="C00000"/>
                </a:solidFill>
              </a:rPr>
              <a:t>      Ф.М</a:t>
            </a:r>
            <a:r>
              <a:rPr lang="ru-RU" b="1" dirty="0" smtClean="0">
                <a:solidFill>
                  <a:srgbClr val="C00000"/>
                </a:solidFill>
              </a:rPr>
              <a:t>. Достоевский «Преступление и наказание»  </a:t>
            </a:r>
          </a:p>
          <a:p>
            <a:endParaRPr lang="ru-RU" dirty="0" smtClean="0"/>
          </a:p>
          <a:p>
            <a:pPr>
              <a:buNone/>
            </a:pPr>
            <a:r>
              <a:rPr lang="ru-RU" dirty="0" smtClean="0"/>
              <a:t>В </a:t>
            </a:r>
            <a:r>
              <a:rPr lang="ru-RU" dirty="0" smtClean="0"/>
              <a:t>своем знаменитом романе Федор Михайлович создает яркий образ человека, сердце которого – поле битвы добра и зла. Доброта и жестокость уживаются в нем совсем рядом. Раскольников необыкновенно добр и человеколюбив: он горячо любит сестру и мать; жалеет Мармеладовых и помогает им, отдает последние деньги на похороны Мармеладова; не остается равнодушным к судьбе пьяной девочки на бульваре.</a:t>
            </a:r>
          </a:p>
          <a:p>
            <a:pPr>
              <a:buNone/>
            </a:pPr>
            <a:r>
              <a:rPr lang="ru-RU" dirty="0" smtClean="0"/>
              <a:t>В то же время он проявляет крайний эгоизм, индивидуализм, жестокость и беспощадность. Раскольников создает античеловеческую теорию “двух разрядов людей”, которая заранее определяет, кому жить, а кому умереть. Раскольников, любящий людей, страдающий за их боль, совершает жестокое убийство старухи-процентщицы и ее сестры, кроткой Лизаветы. Но все преступления Раскольников совершает ради добра. Возникает парадоксальная идея: в основание зла положено добро. Добро и зло борются в душе Раскольникова, и важным для писателя является стремление показать читателю, что герой проходит тяжелый путь преодоления, становясь на дорогу, ведущую человека к добру.</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712968" cy="6597352"/>
          </a:xfrm>
        </p:spPr>
        <p:txBody>
          <a:bodyPr>
            <a:noAutofit/>
          </a:bodyPr>
          <a:lstStyle/>
          <a:p>
            <a:pPr algn="ctr">
              <a:buNone/>
            </a:pPr>
            <a:r>
              <a:rPr lang="ru-RU" sz="2000" b="1" dirty="0" smtClean="0">
                <a:solidFill>
                  <a:srgbClr val="C00000"/>
                </a:solidFill>
              </a:rPr>
              <a:t>Как </a:t>
            </a:r>
            <a:r>
              <a:rPr lang="ru-RU" sz="2000" b="1" dirty="0" smtClean="0">
                <a:solidFill>
                  <a:srgbClr val="C00000"/>
                </a:solidFill>
              </a:rPr>
              <a:t>писать итоговое сочинение по </a:t>
            </a:r>
            <a:r>
              <a:rPr lang="ru-RU" sz="2000" b="1" dirty="0" smtClean="0">
                <a:solidFill>
                  <a:srgbClr val="C00000"/>
                </a:solidFill>
              </a:rPr>
              <a:t>литературе</a:t>
            </a:r>
            <a:r>
              <a:rPr lang="ru-RU" sz="2000" dirty="0" smtClean="0"/>
              <a:t/>
            </a:r>
            <a:br>
              <a:rPr lang="ru-RU" sz="2000" dirty="0" smtClean="0"/>
            </a:br>
            <a:r>
              <a:rPr lang="ru-RU" sz="2000" b="1" dirty="0" smtClean="0">
                <a:solidFill>
                  <a:srgbClr val="C00000"/>
                </a:solidFill>
              </a:rPr>
              <a:t>При написании следует ориентироваться на </a:t>
            </a:r>
            <a:r>
              <a:rPr lang="ru-RU" sz="2000" dirty="0" smtClean="0"/>
              <a:t/>
            </a:r>
            <a:br>
              <a:rPr lang="ru-RU" sz="2000" dirty="0" smtClean="0"/>
            </a:br>
            <a:r>
              <a:rPr lang="ru-RU" sz="2000" b="1" dirty="0" smtClean="0">
                <a:solidFill>
                  <a:srgbClr val="C00000"/>
                </a:solidFill>
              </a:rPr>
              <a:t>1. Критерии</a:t>
            </a:r>
            <a:r>
              <a:rPr lang="ru-RU" sz="2000" b="1" dirty="0" smtClean="0"/>
              <a:t> </a:t>
            </a:r>
            <a:endParaRPr lang="ru-RU" sz="2000" dirty="0" smtClean="0"/>
          </a:p>
          <a:p>
            <a:pPr algn="ctr">
              <a:buNone/>
            </a:pPr>
            <a:r>
              <a:rPr lang="ru-RU" sz="2000" dirty="0" smtClean="0"/>
              <a:t>       Прежде </a:t>
            </a:r>
            <a:r>
              <a:rPr lang="ru-RU" sz="2000" dirty="0" smtClean="0"/>
              <a:t>чем приступать к написанию сочинения, изучите </a:t>
            </a:r>
            <a:r>
              <a:rPr lang="ru-RU" sz="2000" dirty="0" smtClean="0"/>
              <a:t>критерии.</a:t>
            </a:r>
            <a:r>
              <a:rPr lang="ru-RU" sz="2000" dirty="0" smtClean="0"/>
              <a:t> </a:t>
            </a:r>
            <a:br>
              <a:rPr lang="ru-RU" sz="2000" dirty="0" smtClean="0"/>
            </a:br>
            <a:r>
              <a:rPr lang="ru-RU" sz="2000" b="1" dirty="0" smtClean="0">
                <a:solidFill>
                  <a:srgbClr val="C00000"/>
                </a:solidFill>
              </a:rPr>
              <a:t>2. Объем сочинения.</a:t>
            </a:r>
            <a:endParaRPr lang="ru-RU" sz="2000" dirty="0" smtClean="0">
              <a:solidFill>
                <a:srgbClr val="C00000"/>
              </a:solidFill>
            </a:endParaRPr>
          </a:p>
          <a:p>
            <a:pPr algn="ctr">
              <a:buNone/>
            </a:pPr>
            <a:r>
              <a:rPr lang="ru-RU" sz="2000" dirty="0" smtClean="0"/>
              <a:t>       Рекомендуемый </a:t>
            </a:r>
            <a:r>
              <a:rPr lang="ru-RU" sz="2000" dirty="0" smtClean="0"/>
              <a:t>объем итогового сочинение: от 350. Работа объемом меньше 250 слов не проверяется</a:t>
            </a:r>
            <a:r>
              <a:rPr lang="ru-RU" sz="2000" dirty="0" smtClean="0"/>
              <a:t>.</a:t>
            </a:r>
            <a:r>
              <a:rPr lang="ru-RU" sz="2000" dirty="0" smtClean="0"/>
              <a:t/>
            </a:r>
            <a:br>
              <a:rPr lang="ru-RU" sz="2000" dirty="0" smtClean="0"/>
            </a:br>
            <a:r>
              <a:rPr lang="ru-RU" sz="2000" b="1" dirty="0" smtClean="0">
                <a:solidFill>
                  <a:srgbClr val="C00000"/>
                </a:solidFill>
              </a:rPr>
              <a:t>3. </a:t>
            </a:r>
            <a:r>
              <a:rPr lang="ru-RU" sz="2000" b="1" dirty="0" smtClean="0">
                <a:solidFill>
                  <a:srgbClr val="C00000"/>
                </a:solidFill>
              </a:rPr>
              <a:t>Тезис.</a:t>
            </a:r>
            <a:endParaRPr lang="ru-RU" sz="2000" dirty="0" smtClean="0">
              <a:solidFill>
                <a:srgbClr val="C00000"/>
              </a:solidFill>
            </a:endParaRPr>
          </a:p>
          <a:p>
            <a:pPr algn="ctr">
              <a:buNone/>
            </a:pPr>
            <a:r>
              <a:rPr lang="ru-RU" sz="2000" dirty="0" smtClean="0"/>
              <a:t> </a:t>
            </a:r>
            <a:r>
              <a:rPr lang="ru-RU" sz="2000" dirty="0" smtClean="0"/>
              <a:t>      Если </a:t>
            </a:r>
            <a:r>
              <a:rPr lang="ru-RU" sz="2000" dirty="0" smtClean="0"/>
              <a:t>тема сочинения – это вопрос (так, скорее всего, и будет, как показывает опыт прошлого года), то ответ (тезис) должен быть четким, лаконичным и понятным. </a:t>
            </a:r>
            <a:br>
              <a:rPr lang="ru-RU" sz="2000" dirty="0" smtClean="0"/>
            </a:br>
            <a:r>
              <a:rPr lang="ru-RU" sz="2000" b="1" dirty="0" smtClean="0">
                <a:solidFill>
                  <a:srgbClr val="C00000"/>
                </a:solidFill>
              </a:rPr>
              <a:t>4. Оригинальность.</a:t>
            </a:r>
            <a:r>
              <a:rPr lang="ru-RU" sz="2000" b="1" dirty="0" smtClean="0"/>
              <a:t> </a:t>
            </a:r>
            <a:endParaRPr lang="ru-RU" sz="2000" dirty="0" smtClean="0"/>
          </a:p>
          <a:p>
            <a:pPr>
              <a:buNone/>
            </a:pPr>
            <a:r>
              <a:rPr lang="ru-RU" sz="2000" b="1" dirty="0" smtClean="0">
                <a:solidFill>
                  <a:srgbClr val="C00000"/>
                </a:solidFill>
              </a:rPr>
              <a:t>       Не </a:t>
            </a:r>
            <a:r>
              <a:rPr lang="ru-RU" sz="2000" b="1" dirty="0" smtClean="0">
                <a:solidFill>
                  <a:srgbClr val="C00000"/>
                </a:solidFill>
              </a:rPr>
              <a:t>списывайте</a:t>
            </a:r>
            <a:r>
              <a:rPr lang="ru-RU" sz="2000" dirty="0" smtClean="0"/>
              <a:t>. Несмотря на наличие огромного количества материалов в сети, частичное или полное копирование </a:t>
            </a:r>
            <a:r>
              <a:rPr lang="ru-RU" sz="2000" b="1" dirty="0" smtClean="0">
                <a:solidFill>
                  <a:srgbClr val="C00000"/>
                </a:solidFill>
              </a:rPr>
              <a:t>запрещено! </a:t>
            </a:r>
            <a:r>
              <a:rPr lang="ru-RU" sz="2000" dirty="0" smtClean="0"/>
              <a:t>Используйте информацию с умом. Например, </a:t>
            </a:r>
            <a:r>
              <a:rPr lang="ru-RU" sz="2000" dirty="0" smtClean="0"/>
              <a:t>можно </a:t>
            </a:r>
            <a:r>
              <a:rPr lang="ru-RU" sz="2000" dirty="0" smtClean="0"/>
              <a:t>найти аргументы к разным направлениям и разным темам. Это не значит, что их можно переписывать. Это пример, точка зрения, микроанализ произведения или героя, направление размышлений в рамках темы. </a:t>
            </a:r>
            <a:endParaRPr lang="ru-RU" sz="2000" dirty="0" smtClean="0"/>
          </a:p>
          <a:p>
            <a:pPr>
              <a:buNone/>
            </a:pPr>
            <a:r>
              <a:rPr lang="ru-RU" sz="2000" dirty="0" smtClean="0"/>
              <a:t> </a:t>
            </a:r>
            <a:r>
              <a:rPr lang="ru-RU" sz="2000" dirty="0" smtClean="0"/>
              <a:t>      Это </a:t>
            </a:r>
            <a:r>
              <a:rPr lang="ru-RU" sz="2000" dirty="0" smtClean="0"/>
              <a:t>поможет вам понять, в каких произведениях вообще представлено направление.</a:t>
            </a:r>
            <a:br>
              <a:rPr lang="ru-RU" sz="2000" dirty="0" smtClean="0"/>
            </a:br>
            <a:r>
              <a:rPr lang="ru-RU" sz="2000" dirty="0" smtClean="0"/>
              <a:t/>
            </a:r>
            <a:br>
              <a:rPr lang="ru-RU" sz="2000" dirty="0" smtClean="0"/>
            </a:br>
            <a:endParaRPr lang="ru-RU" sz="2000" dirty="0" smtClean="0"/>
          </a:p>
          <a:p>
            <a:endParaRPr lang="ru-RU"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ru-RU" sz="4000" b="1" dirty="0" smtClean="0">
                <a:solidFill>
                  <a:srgbClr val="C00000"/>
                </a:solidFill>
              </a:rPr>
              <a:t>Типичные ошибки при написании итогового сочинения, как их избежать?</a:t>
            </a:r>
            <a:r>
              <a:rPr lang="ru-RU" b="1" dirty="0" smtClean="0"/>
              <a:t> </a:t>
            </a:r>
            <a:endParaRPr lang="ru-RU" dirty="0"/>
          </a:p>
        </p:txBody>
      </p:sp>
      <p:sp>
        <p:nvSpPr>
          <p:cNvPr id="3" name="Содержимое 2"/>
          <p:cNvSpPr>
            <a:spLocks noGrp="1"/>
          </p:cNvSpPr>
          <p:nvPr>
            <p:ph idx="1"/>
          </p:nvPr>
        </p:nvSpPr>
        <p:spPr>
          <a:xfrm>
            <a:off x="179512" y="1340768"/>
            <a:ext cx="8507288" cy="5517232"/>
          </a:xfrm>
        </p:spPr>
        <p:txBody>
          <a:bodyPr>
            <a:normAutofit lnSpcReduction="10000"/>
          </a:bodyPr>
          <a:lstStyle/>
          <a:p>
            <a:pPr>
              <a:buNone/>
            </a:pPr>
            <a:r>
              <a:rPr lang="ru-RU" dirty="0" smtClean="0"/>
              <a:t>    </a:t>
            </a:r>
            <a:r>
              <a:rPr lang="ru-RU" sz="2000" b="1" dirty="0" smtClean="0"/>
              <a:t>От</a:t>
            </a:r>
            <a:r>
              <a:rPr lang="ru-RU" sz="2000" b="1" dirty="0" smtClean="0"/>
              <a:t> каких недочетов следует избавиться. (по рекомендациям экспертов ФИПИ)</a:t>
            </a:r>
            <a:r>
              <a:rPr lang="ru-RU" sz="2000" dirty="0" smtClean="0"/>
              <a:t/>
            </a:r>
            <a:br>
              <a:rPr lang="ru-RU" sz="2000" dirty="0" smtClean="0"/>
            </a:br>
            <a:r>
              <a:rPr lang="ru-RU" sz="2400" dirty="0" smtClean="0"/>
              <a:t/>
            </a:r>
            <a:br>
              <a:rPr lang="ru-RU" sz="2400" dirty="0" smtClean="0"/>
            </a:br>
            <a:r>
              <a:rPr lang="ru-RU" sz="2400" dirty="0" smtClean="0">
                <a:solidFill>
                  <a:srgbClr val="C00000"/>
                </a:solidFill>
              </a:rPr>
              <a:t>1) </a:t>
            </a:r>
            <a:r>
              <a:rPr lang="ru-RU" sz="2400" b="1" dirty="0" smtClean="0">
                <a:solidFill>
                  <a:srgbClr val="C00000"/>
                </a:solidFill>
              </a:rPr>
              <a:t>Отсутствие связок</a:t>
            </a:r>
            <a:r>
              <a:rPr lang="ru-RU" sz="2400" dirty="0" smtClean="0"/>
              <a:t> между содержательными частями </a:t>
            </a:r>
            <a:r>
              <a:rPr lang="ru-RU" sz="2400" dirty="0" err="1" smtClean="0"/>
              <a:t>сочинения:вступлением</a:t>
            </a:r>
            <a:r>
              <a:rPr lang="ru-RU" sz="2400" dirty="0" smtClean="0"/>
              <a:t> и заключением, основной частью сочинения и заключением.</a:t>
            </a:r>
            <a:br>
              <a:rPr lang="ru-RU" sz="2400" dirty="0" smtClean="0"/>
            </a:br>
            <a:r>
              <a:rPr lang="ru-RU" sz="2400" dirty="0" smtClean="0"/>
              <a:t/>
            </a:r>
            <a:br>
              <a:rPr lang="ru-RU" sz="2400" dirty="0" smtClean="0"/>
            </a:br>
            <a:r>
              <a:rPr lang="ru-RU" sz="2400" dirty="0" smtClean="0">
                <a:solidFill>
                  <a:srgbClr val="C00000"/>
                </a:solidFill>
              </a:rPr>
              <a:t>2) </a:t>
            </a:r>
            <a:r>
              <a:rPr lang="ru-RU" sz="2400" b="1" dirty="0" smtClean="0">
                <a:solidFill>
                  <a:srgbClr val="C00000"/>
                </a:solidFill>
              </a:rPr>
              <a:t>Пропорциональность частей сочинения.</a:t>
            </a:r>
            <a:r>
              <a:rPr lang="ru-RU" sz="2400" dirty="0" smtClean="0"/>
              <a:t> Вступление и заключение в совокупности должны составлять не более 1/3 всего сочинения. Основная часть – 2/3</a:t>
            </a:r>
            <a:r>
              <a:rPr lang="ru-RU" sz="2400" dirty="0" smtClean="0"/>
              <a:t>.</a:t>
            </a:r>
          </a:p>
          <a:p>
            <a:pPr>
              <a:buNone/>
            </a:pPr>
            <a:r>
              <a:rPr lang="ru-RU" sz="2400" dirty="0" smtClean="0">
                <a:solidFill>
                  <a:srgbClr val="C00000"/>
                </a:solidFill>
              </a:rPr>
              <a:t> </a:t>
            </a:r>
            <a:r>
              <a:rPr lang="ru-RU" sz="2400" dirty="0" smtClean="0">
                <a:solidFill>
                  <a:srgbClr val="C00000"/>
                </a:solidFill>
              </a:rPr>
              <a:t>      </a:t>
            </a:r>
            <a:r>
              <a:rPr lang="ru-RU" sz="2400" dirty="0" smtClean="0">
                <a:solidFill>
                  <a:srgbClr val="C00000"/>
                </a:solidFill>
              </a:rPr>
              <a:t>3) </a:t>
            </a:r>
            <a:r>
              <a:rPr lang="ru-RU" sz="2400" b="1" dirty="0" smtClean="0">
                <a:solidFill>
                  <a:srgbClr val="C00000"/>
                </a:solidFill>
              </a:rPr>
              <a:t>Неумение строго следовать теме</a:t>
            </a:r>
            <a:r>
              <a:rPr lang="ru-RU" sz="2400" dirty="0" smtClean="0"/>
              <a:t> сочинения в ходе рассуждения.</a:t>
            </a:r>
            <a:br>
              <a:rPr lang="ru-RU" sz="2400" dirty="0" smtClean="0"/>
            </a:br>
            <a:r>
              <a:rPr lang="ru-RU" sz="2400" dirty="0" smtClean="0"/>
              <a:t/>
            </a:r>
            <a:br>
              <a:rPr lang="ru-RU" sz="2400" dirty="0" smtClean="0"/>
            </a:br>
            <a:r>
              <a:rPr lang="ru-RU" sz="2400" dirty="0" smtClean="0">
                <a:solidFill>
                  <a:srgbClr val="C00000"/>
                </a:solidFill>
              </a:rPr>
              <a:t>4) </a:t>
            </a:r>
            <a:r>
              <a:rPr lang="ru-RU" sz="2400" b="1" dirty="0" smtClean="0">
                <a:solidFill>
                  <a:srgbClr val="C00000"/>
                </a:solidFill>
              </a:rPr>
              <a:t>Неумение композиционно выстраивать свое сочинение</a:t>
            </a:r>
            <a:r>
              <a:rPr lang="ru-RU" sz="2400" dirty="0" smtClean="0"/>
              <a:t> в соответствии с темой и основной мыслью.</a:t>
            </a:r>
            <a:endParaRPr lang="ru-RU" sz="2400" dirty="0" smtClean="0"/>
          </a:p>
          <a:p>
            <a:pPr>
              <a:buNone/>
            </a:pPr>
            <a:endParaRPr lang="ru-RU" dirty="0" smtClean="0"/>
          </a:p>
          <a:p>
            <a:pPr>
              <a:buNone/>
            </a:pPr>
            <a:endParaRPr lang="ru-RU" dirty="0" smtClean="0"/>
          </a:p>
          <a:p>
            <a:pPr>
              <a:buNone/>
            </a:pPr>
            <a:endParaRPr lang="ru-RU" dirty="0" smtClean="0"/>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507288" cy="6669360"/>
          </a:xfrm>
        </p:spPr>
        <p:txBody>
          <a:bodyPr>
            <a:normAutofit fontScale="70000" lnSpcReduction="20000"/>
          </a:bodyPr>
          <a:lstStyle/>
          <a:p>
            <a:pPr>
              <a:buNone/>
            </a:pPr>
            <a:r>
              <a:rPr lang="ru-RU" dirty="0" smtClean="0"/>
              <a:t> </a:t>
            </a:r>
            <a:br>
              <a:rPr lang="ru-RU" dirty="0" smtClean="0"/>
            </a:br>
            <a:r>
              <a:rPr lang="ru-RU" dirty="0" smtClean="0">
                <a:solidFill>
                  <a:srgbClr val="C00000"/>
                </a:solidFill>
              </a:rPr>
              <a:t>5) </a:t>
            </a:r>
            <a:r>
              <a:rPr lang="ru-RU" b="1" dirty="0" smtClean="0">
                <a:solidFill>
                  <a:srgbClr val="C00000"/>
                </a:solidFill>
              </a:rPr>
              <a:t>Огромное количество лишней информации</a:t>
            </a:r>
            <a:r>
              <a:rPr lang="ru-RU" dirty="0" smtClean="0"/>
              <a:t> во вступлении и заключении. Однако слишком короткое и необоснованное заключение – это тоже плохо. Оно должно действительно обобщать и подытоживать всю работу. Отсутствие заключения являются серьезной логической ошибкой. Заключение должно содержательно соответствовать  вступлению / теме / основному тексту сочинения. </a:t>
            </a:r>
            <a:br>
              <a:rPr lang="ru-RU" dirty="0" smtClean="0"/>
            </a:br>
            <a:r>
              <a:rPr lang="ru-RU" dirty="0" smtClean="0"/>
              <a:t/>
            </a:r>
            <a:br>
              <a:rPr lang="ru-RU" dirty="0" smtClean="0"/>
            </a:br>
            <a:r>
              <a:rPr lang="ru-RU" dirty="0" smtClean="0">
                <a:solidFill>
                  <a:srgbClr val="C00000"/>
                </a:solidFill>
              </a:rPr>
              <a:t>6) </a:t>
            </a:r>
            <a:r>
              <a:rPr lang="ru-RU" b="1" dirty="0" smtClean="0">
                <a:solidFill>
                  <a:srgbClr val="C00000"/>
                </a:solidFill>
              </a:rPr>
              <a:t>Отсутствие во вступлении проблемного вопроса</a:t>
            </a:r>
            <a:r>
              <a:rPr lang="ru-RU" dirty="0" smtClean="0"/>
              <a:t> (это сама тема) и формулировки ключевого тезиса, который будете доказывать.</a:t>
            </a:r>
            <a:br>
              <a:rPr lang="ru-RU" dirty="0" smtClean="0"/>
            </a:br>
            <a:r>
              <a:rPr lang="ru-RU" dirty="0" smtClean="0"/>
              <a:t/>
            </a:r>
            <a:br>
              <a:rPr lang="ru-RU" dirty="0" smtClean="0"/>
            </a:br>
            <a:r>
              <a:rPr lang="ru-RU" dirty="0" smtClean="0">
                <a:solidFill>
                  <a:srgbClr val="C00000"/>
                </a:solidFill>
              </a:rPr>
              <a:t>7) </a:t>
            </a:r>
            <a:r>
              <a:rPr lang="ru-RU" b="1" dirty="0" smtClean="0">
                <a:solidFill>
                  <a:srgbClr val="C00000"/>
                </a:solidFill>
              </a:rPr>
              <a:t>Нечеткое формулирование тезисов</a:t>
            </a:r>
            <a:r>
              <a:rPr lang="ru-RU" dirty="0" smtClean="0"/>
              <a:t>, затрудняющее их встраивание в логическую структуру сочинения; Если тезисов несколько, то не должно быть противоречия между тезисами, сформулированными в разных частях сочинения.</a:t>
            </a:r>
            <a:br>
              <a:rPr lang="ru-RU" dirty="0" smtClean="0"/>
            </a:br>
            <a:r>
              <a:rPr lang="ru-RU" dirty="0" smtClean="0">
                <a:solidFill>
                  <a:srgbClr val="C00000"/>
                </a:solidFill>
              </a:rPr>
              <a:t/>
            </a:r>
            <a:br>
              <a:rPr lang="ru-RU" dirty="0" smtClean="0">
                <a:solidFill>
                  <a:srgbClr val="C00000"/>
                </a:solidFill>
              </a:rPr>
            </a:br>
            <a:r>
              <a:rPr lang="ru-RU" dirty="0" smtClean="0">
                <a:solidFill>
                  <a:srgbClr val="C00000"/>
                </a:solidFill>
              </a:rPr>
              <a:t>8) </a:t>
            </a:r>
            <a:r>
              <a:rPr lang="ru-RU" b="1" dirty="0" smtClean="0">
                <a:solidFill>
                  <a:srgbClr val="C00000"/>
                </a:solidFill>
              </a:rPr>
              <a:t>Слабые аргументы</a:t>
            </a:r>
            <a:r>
              <a:rPr lang="ru-RU" dirty="0" smtClean="0">
                <a:solidFill>
                  <a:srgbClr val="C00000"/>
                </a:solidFill>
              </a:rPr>
              <a:t>. </a:t>
            </a:r>
            <a:r>
              <a:rPr lang="ru-RU" dirty="0" smtClean="0"/>
              <a:t>Являются таковыми, если не доказывают, неубедительно или поверхностно подтверждают тезис.</a:t>
            </a:r>
            <a:br>
              <a:rPr lang="ru-RU" dirty="0" smtClean="0"/>
            </a:b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793507"/>
          </a:xfrm>
        </p:spPr>
        <p:txBody>
          <a:bodyPr>
            <a:normAutofit fontScale="92500" lnSpcReduction="10000"/>
          </a:bodyPr>
          <a:lstStyle/>
          <a:p>
            <a:pPr>
              <a:buNone/>
            </a:pPr>
            <a:r>
              <a:rPr lang="ru-RU" dirty="0" smtClean="0"/>
              <a:t>     </a:t>
            </a:r>
            <a:r>
              <a:rPr lang="ru-RU" dirty="0" smtClean="0">
                <a:solidFill>
                  <a:srgbClr val="C00000"/>
                </a:solidFill>
              </a:rPr>
              <a:t>9</a:t>
            </a:r>
            <a:r>
              <a:rPr lang="ru-RU" dirty="0" smtClean="0">
                <a:solidFill>
                  <a:srgbClr val="C00000"/>
                </a:solidFill>
              </a:rPr>
              <a:t>) </a:t>
            </a:r>
            <a:r>
              <a:rPr lang="ru-RU" b="1" dirty="0" smtClean="0">
                <a:solidFill>
                  <a:srgbClr val="C00000"/>
                </a:solidFill>
              </a:rPr>
              <a:t>Необоснованные повторы</a:t>
            </a:r>
            <a:r>
              <a:rPr lang="ru-RU" dirty="0" smtClean="0"/>
              <a:t> одних и тех же мыслей.</a:t>
            </a:r>
            <a:br>
              <a:rPr lang="ru-RU" dirty="0" smtClean="0"/>
            </a:br>
            <a:r>
              <a:rPr lang="ru-RU" dirty="0" smtClean="0"/>
              <a:t/>
            </a:r>
            <a:br>
              <a:rPr lang="ru-RU" dirty="0" smtClean="0"/>
            </a:br>
            <a:r>
              <a:rPr lang="ru-RU" dirty="0" smtClean="0">
                <a:solidFill>
                  <a:srgbClr val="C00000"/>
                </a:solidFill>
              </a:rPr>
              <a:t>10) </a:t>
            </a:r>
            <a:r>
              <a:rPr lang="ru-RU" b="1" dirty="0" smtClean="0">
                <a:solidFill>
                  <a:srgbClr val="C00000"/>
                </a:solidFill>
              </a:rPr>
              <a:t>Ошибки в делении текста на абзацы и даже полное отсутствие абзацев</a:t>
            </a:r>
            <a:r>
              <a:rPr lang="ru-RU" b="1" dirty="0" smtClean="0"/>
              <a:t>.</a:t>
            </a:r>
            <a:r>
              <a:rPr lang="ru-RU" dirty="0" smtClean="0"/>
              <a:t> </a:t>
            </a:r>
            <a:br>
              <a:rPr lang="ru-RU" dirty="0" smtClean="0"/>
            </a:br>
            <a:r>
              <a:rPr lang="ru-RU" dirty="0" smtClean="0"/>
              <a:t/>
            </a:r>
            <a:br>
              <a:rPr lang="ru-RU" dirty="0" smtClean="0"/>
            </a:br>
            <a:r>
              <a:rPr lang="ru-RU" dirty="0" smtClean="0">
                <a:solidFill>
                  <a:srgbClr val="C00000"/>
                </a:solidFill>
              </a:rPr>
              <a:t>11) </a:t>
            </a:r>
            <a:r>
              <a:rPr lang="ru-RU" b="1" dirty="0" smtClean="0">
                <a:solidFill>
                  <a:srgbClr val="C00000"/>
                </a:solidFill>
              </a:rPr>
              <a:t>Неумение оперировать абстрактными понятиями.</a:t>
            </a:r>
            <a:r>
              <a:rPr lang="ru-RU" dirty="0" smtClean="0"/>
              <a:t/>
            </a:r>
            <a:br>
              <a:rPr lang="ru-RU" dirty="0" smtClean="0"/>
            </a:br>
            <a:r>
              <a:rPr lang="ru-RU" dirty="0" smtClean="0"/>
              <a:t/>
            </a:r>
            <a:br>
              <a:rPr lang="ru-RU" dirty="0" smtClean="0"/>
            </a:br>
            <a:r>
              <a:rPr lang="ru-RU" dirty="0" smtClean="0">
                <a:solidFill>
                  <a:srgbClr val="C00000"/>
                </a:solidFill>
              </a:rPr>
              <a:t>12) </a:t>
            </a:r>
            <a:r>
              <a:rPr lang="ru-RU" b="1" dirty="0" err="1" smtClean="0">
                <a:solidFill>
                  <a:srgbClr val="C00000"/>
                </a:solidFill>
              </a:rPr>
              <a:t>Неразличение</a:t>
            </a:r>
            <a:r>
              <a:rPr lang="ru-RU" b="1" dirty="0" smtClean="0">
                <a:solidFill>
                  <a:srgbClr val="C00000"/>
                </a:solidFill>
              </a:rPr>
              <a:t> понятий «пример» и «аргумент»</a:t>
            </a:r>
            <a:r>
              <a:rPr lang="ru-RU" dirty="0" smtClean="0">
                <a:solidFill>
                  <a:srgbClr val="C00000"/>
                </a:solidFill>
              </a:rPr>
              <a:t>, </a:t>
            </a:r>
            <a:r>
              <a:rPr lang="ru-RU" dirty="0" smtClean="0"/>
              <a:t>неумение формулировать на основе примера </a:t>
            </a:r>
            <a:r>
              <a:rPr lang="ru-RU" dirty="0" err="1" smtClean="0"/>
              <a:t>микровывод</a:t>
            </a:r>
            <a:r>
              <a:rPr lang="ru-RU" dirty="0" smtClean="0"/>
              <a:t>, соотнесенный с выдвигаемым тезисом.</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42594"/>
          </a:xfrm>
        </p:spPr>
        <p:txBody>
          <a:bodyPr>
            <a:normAutofit/>
          </a:bodyPr>
          <a:lstStyle/>
          <a:p>
            <a:r>
              <a:rPr lang="ru-RU" b="1" dirty="0" smtClean="0">
                <a:solidFill>
                  <a:srgbClr val="C00000"/>
                </a:solidFill>
              </a:rPr>
              <a:t>Пример итогового сочинения к разделу "Духовно-нравственные ориентиры в жизни </a:t>
            </a:r>
            <a:r>
              <a:rPr lang="ru-RU" b="1" dirty="0" smtClean="0">
                <a:solidFill>
                  <a:srgbClr val="C00000"/>
                </a:solidFill>
              </a:rPr>
              <a:t>человека«</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t>Сочинение на тему</a:t>
            </a:r>
            <a:r>
              <a:rPr lang="ru-RU" b="1" dirty="0" smtClean="0"/>
              <a:t>:</a:t>
            </a:r>
            <a:br>
              <a:rPr lang="ru-RU" b="1" dirty="0" smtClean="0"/>
            </a:br>
            <a:r>
              <a:rPr lang="ru-RU" b="1" dirty="0" smtClean="0"/>
              <a:t> </a:t>
            </a:r>
            <a:r>
              <a:rPr lang="ru-RU" b="1" dirty="0" smtClean="0">
                <a:solidFill>
                  <a:srgbClr val="C00000"/>
                </a:solidFill>
              </a:rPr>
              <a:t>Как могут добро и зло сочетаться в одном человеке?</a:t>
            </a:r>
            <a:endParaRPr lang="ru-RU"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686800" cy="6669360"/>
          </a:xfrm>
        </p:spPr>
        <p:txBody>
          <a:bodyPr>
            <a:normAutofit fontScale="55000" lnSpcReduction="20000"/>
          </a:bodyPr>
          <a:lstStyle/>
          <a:p>
            <a:r>
              <a:rPr lang="ru-RU" dirty="0" smtClean="0"/>
              <a:t>Всем известно, что в литературных произведениях встречаются положительные и отрицательные герои. Первые проявляют милосердие и внимание к окружающим, умеют любить и жертвовать собой, помогать и прощать. А вторые чаще всего думают только о себе, им безразличны чужие мнения и судьбы. Ради достижения цели они готовы переступить через нравственные законы. И читатели восхищаются положительными героями, берут с них пример. К отрицательным же относятся негативно или в лучшем случае критически. Но не всё в жизни так просто. В человеке могут уживаться добро и зло, и проявляются они в зависимости от ситуации. Русская классическая литература даёт немало примеров того, как в одном человеке одновременно сосуществуют два эти противоположные качества.</a:t>
            </a:r>
          </a:p>
          <a:p>
            <a:r>
              <a:rPr lang="ru-RU" dirty="0" smtClean="0"/>
              <a:t>Ярким примером такого литературного персонажа является Григорий Мелехов. М.А.Шолохов рисует нам очень привлекательный образ молодого, красивого, энергичного, трудолюбивого казака. Он не боится никакой работы, уважает старших, помогает своим домочадцам. Судьба всё время испытывает его, ведь живёт он в очень трудное и противоречивое время. Перед Григорием постоянно ставится выбор, с кем быть и как поступить. Даже когда по воле обстоятельств мужчина берёт в руки оружие, он не считает это правильным и страдает оттого, что лишает жизни своего врага или причиняет кому-либо увечья. Григорий искренне сострадает тем, кто испытывает мучения, кто несправедливо обижен. Именно он пытается защитить от поругания горничную </a:t>
            </a:r>
            <a:r>
              <a:rPr lang="ru-RU" dirty="0" err="1" smtClean="0"/>
              <a:t>Франю</a:t>
            </a:r>
            <a:r>
              <a:rPr lang="ru-RU" dirty="0" smtClean="0"/>
              <a:t>, осуждает всех, кто творил с ней беззаконие. Даже случайно убитый во время косьбы дикий утёнок вызывает в нём «острую жалость». Наряду с этим автор показывает и неприглядную сторону Мелехова. Он бывает эгоистичен, зачастую даёт волю злобе и мстительности, и тогда мы видим перед собой совсем другого человека. Так, узнав об измене Аксиньи, Мелехов жестоко мстит </a:t>
            </a:r>
            <a:r>
              <a:rPr lang="ru-RU" dirty="0" err="1" smtClean="0"/>
              <a:t>Лисницкому</a:t>
            </a:r>
            <a:r>
              <a:rPr lang="ru-RU" dirty="0" smtClean="0"/>
              <a:t>. Причём действует Григорий не в порыве эмоций, а хладнокровно. Он увозит соперника далеко от дома и жестоко избивает его. Не жалеет он и Аксинью. Нечестно поступает Григорий также со своей женой Натальей. Он часто бывает груб с ней, совершенно не заботится о чувствах любящей его женщины.</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480720"/>
          </a:xfrm>
        </p:spPr>
        <p:txBody>
          <a:bodyPr>
            <a:normAutofit fontScale="55000" lnSpcReduction="20000"/>
          </a:bodyPr>
          <a:lstStyle/>
          <a:p>
            <a:r>
              <a:rPr lang="ru-RU" dirty="0" smtClean="0"/>
              <a:t>Мне кажется, что человек может совершить зло, даже не желая этого. Вот, например, одна из самых привлекательных героинь русской литературы Наташа Ростова, несмотря на свой богатый духовный мир и высокие нравственные убеждения, тоже может поступить жестоко и причинить боль. Князь Андрей Болконский делает девушке предложение, но ставит условие, что пожениться они смогут только через год. Наташа искренне верит, что дождётся своего жениха и даёт ему обещание в этом. Однако развратный и безнравственный Анатолий Курагин соблазняет девушку на побег. Наташа искренне верит, что он влюблён в неё, и откликается на его чувства. Юная Ростова не может понять, почему жених так поступил с ней - обрёк на длительное одиночество. В этой ситуации девушку легко обвинить в неверности и безответственности. Но её можно понять, ведь Наташа ещё так молода, доверчива и наивна, её так легко обмануть! Она хочет любить и быть любимой. Именно поэтому Ростова по-настоящему поверила Анатолю и полюбила его. А ради любви она готова на любые жертвы. Своим поступком девушка доставляет мучения своему жениху, страдают также её и его родные. Наташу можно обвинять в неразумном поступке, но, я думаю, правильнее будет ей посочувствовать. Она тоже страдает от стыда за содеянное. Но вольно или невольно девушка всё же совершила неблаговидный поступок и доставила страдания близким людям.</a:t>
            </a:r>
          </a:p>
          <a:p>
            <a:r>
              <a:rPr lang="ru-RU" dirty="0" smtClean="0"/>
              <a:t>Из этих примеров можно сделать вывод, что в одном человеке одновременно живут и добро, и зло. Какие именно качества проявит человек в той или иной ситуации, зависит от воспитания, внешних факторов, особенностей ситуации. Мировые религии тоже учат тому, что за душу человека всё время борются тёмные и светлые силы.  А вот какую сторону выбрать - добра или зла - зависит только от самого человека. Совершать добрые поступки не всегда легко. Но только они помогают человеку пойти по правильному жизненному пути.</a:t>
            </a:r>
          </a:p>
          <a:p>
            <a:r>
              <a:rPr lang="ru-RU" i="1" dirty="0" smtClean="0"/>
              <a:t>Автор сочинения: Любовь Уланова</a:t>
            </a:r>
            <a:endParaRPr lang="ru-RU" dirty="0" smtClean="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06290"/>
          </a:xfrm>
        </p:spPr>
        <p:txBody>
          <a:bodyPr>
            <a:normAutofit/>
          </a:bodyPr>
          <a:lstStyle/>
          <a:p>
            <a:r>
              <a:rPr lang="ru-RU" dirty="0" smtClean="0"/>
              <a:t>Сочинение на тему:</a:t>
            </a:r>
            <a:br>
              <a:rPr lang="ru-RU" dirty="0" smtClean="0"/>
            </a:br>
            <a:r>
              <a:rPr lang="ru-RU" b="1" dirty="0" smtClean="0">
                <a:solidFill>
                  <a:srgbClr val="C00000"/>
                </a:solidFill>
              </a:rPr>
              <a:t>Что мешает человеку быть счастливым?</a:t>
            </a:r>
            <a:endParaRPr lang="ru-RU" b="1"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как писать итоговое сочинение&#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srcRect/>
          <a:stretch>
            <a:fillRect/>
          </a:stretch>
        </p:blipFill>
        <p:spPr bwMode="auto">
          <a:xfrm>
            <a:off x="0" y="0"/>
            <a:ext cx="9065428" cy="46531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973422" y="4725144"/>
            <a:ext cx="4277276" cy="1944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507288" cy="6669360"/>
          </a:xfrm>
        </p:spPr>
        <p:txBody>
          <a:bodyPr>
            <a:noAutofit/>
          </a:bodyPr>
          <a:lstStyle/>
          <a:p>
            <a:pPr fontAlgn="base">
              <a:buNone/>
            </a:pPr>
            <a:r>
              <a:rPr lang="ru-RU" sz="1800" dirty="0" smtClean="0"/>
              <a:t>В 2024/25 учебном году комплекты тем итогового сочинения будут собираться только из тех тем, которые использовались в прошлые годы. В дальнейшем закрытый банк тем итогового сочинения будет ежегодно пополняться новыми темами.</a:t>
            </a:r>
          </a:p>
          <a:p>
            <a:pPr fontAlgn="base">
              <a:buNone/>
            </a:pPr>
            <a:r>
              <a:rPr lang="ru-RU" sz="1800" b="1" dirty="0" smtClean="0">
                <a:solidFill>
                  <a:srgbClr val="C00000"/>
                </a:solidFill>
              </a:rPr>
              <a:t>В каждый комплект тем итогового сочинения будут включены по две темы из каждого раздела банка:</a:t>
            </a:r>
            <a:endParaRPr lang="ru-RU" sz="1800" dirty="0" smtClean="0">
              <a:solidFill>
                <a:srgbClr val="C00000"/>
              </a:solidFill>
            </a:endParaRPr>
          </a:p>
          <a:p>
            <a:pPr fontAlgn="base">
              <a:buNone/>
            </a:pPr>
            <a:r>
              <a:rPr lang="ru-RU" sz="1800" u="sng" dirty="0" smtClean="0">
                <a:hlinkClick r:id="rId2"/>
              </a:rPr>
              <a:t>1 Духовно-нравственные ориентиры в жизни человека</a:t>
            </a:r>
            <a:endParaRPr lang="ru-RU" sz="1800" dirty="0" smtClean="0"/>
          </a:p>
          <a:p>
            <a:pPr>
              <a:buNone/>
            </a:pPr>
            <a:r>
              <a:rPr lang="ru-RU" sz="1800" dirty="0" smtClean="0"/>
              <a:t>1.1. Внутренний мир человека и его личностные качества.</a:t>
            </a:r>
          </a:p>
          <a:p>
            <a:pPr>
              <a:buNone/>
            </a:pPr>
            <a:r>
              <a:rPr lang="ru-RU" sz="1800" dirty="0" smtClean="0"/>
              <a:t>1.2. Отношение человека к другому человеку (окружению), нравственные идеалы и выбор между добром и злом.</a:t>
            </a:r>
          </a:p>
          <a:p>
            <a:pPr>
              <a:buNone/>
            </a:pPr>
            <a:r>
              <a:rPr lang="ru-RU" sz="1800" dirty="0" smtClean="0"/>
              <a:t>1.3. Познание человеком самого себя.</a:t>
            </a:r>
          </a:p>
          <a:p>
            <a:pPr>
              <a:buNone/>
            </a:pPr>
            <a:r>
              <a:rPr lang="ru-RU" sz="1800" dirty="0" smtClean="0"/>
              <a:t>1.4. Свобода человека и ее ограничения.</a:t>
            </a:r>
          </a:p>
          <a:p>
            <a:pPr fontAlgn="base">
              <a:buNone/>
            </a:pPr>
            <a:r>
              <a:rPr lang="ru-RU" sz="1800" u="sng" dirty="0" smtClean="0">
                <a:hlinkClick r:id="rId3"/>
              </a:rPr>
              <a:t>2 Семья, общество, Отечество в жизни человека</a:t>
            </a:r>
            <a:endParaRPr lang="ru-RU" sz="1800" dirty="0" smtClean="0"/>
          </a:p>
          <a:p>
            <a:pPr>
              <a:buNone/>
            </a:pPr>
            <a:r>
              <a:rPr lang="ru-RU" sz="1800" dirty="0" smtClean="0"/>
              <a:t>2.1. Семья, род; семейные ценности и традиции.</a:t>
            </a:r>
          </a:p>
          <a:p>
            <a:pPr>
              <a:buNone/>
            </a:pPr>
            <a:r>
              <a:rPr lang="ru-RU" sz="1800" dirty="0" smtClean="0"/>
              <a:t>2.2. Человек и общество.</a:t>
            </a:r>
          </a:p>
          <a:p>
            <a:pPr>
              <a:buNone/>
            </a:pPr>
            <a:r>
              <a:rPr lang="ru-RU" sz="1800" dirty="0" smtClean="0"/>
              <a:t>2.3. Родина, государство, гражданская позиция человека.</a:t>
            </a:r>
          </a:p>
          <a:p>
            <a:pPr fontAlgn="base">
              <a:buNone/>
            </a:pPr>
            <a:r>
              <a:rPr lang="ru-RU" sz="1800" u="sng" dirty="0" smtClean="0">
                <a:hlinkClick r:id="rId4"/>
              </a:rPr>
              <a:t>3 Природа и культура в жизни человека</a:t>
            </a:r>
            <a:endParaRPr lang="ru-RU" sz="1800" dirty="0" smtClean="0"/>
          </a:p>
          <a:p>
            <a:pPr>
              <a:buNone/>
            </a:pPr>
            <a:r>
              <a:rPr lang="ru-RU" sz="1800" dirty="0" smtClean="0"/>
              <a:t>3.1. Природа и человек.</a:t>
            </a:r>
          </a:p>
          <a:p>
            <a:pPr>
              <a:buNone/>
            </a:pPr>
            <a:r>
              <a:rPr lang="ru-RU" sz="1800" dirty="0" smtClean="0"/>
              <a:t>3.2. Наука и человек.</a:t>
            </a:r>
          </a:p>
          <a:p>
            <a:pPr>
              <a:buNone/>
            </a:pPr>
            <a:r>
              <a:rPr lang="ru-RU" sz="1800" dirty="0" smtClean="0"/>
              <a:t>3.3. Искусство и человек.</a:t>
            </a:r>
          </a:p>
          <a:p>
            <a:pPr fontAlgn="base">
              <a:buNone/>
            </a:pPr>
            <a:r>
              <a:rPr lang="ru-RU" sz="1800" dirty="0" smtClean="0"/>
              <a:t>3.4. Язык и языковая личность.</a:t>
            </a:r>
            <a:br>
              <a:rPr lang="ru-RU" sz="1800" dirty="0" smtClean="0"/>
            </a:br>
            <a:r>
              <a:rPr lang="ru-RU" sz="1800" dirty="0" smtClean="0"/>
              <a:t/>
            </a:r>
            <a:br>
              <a:rPr lang="ru-RU" sz="1800" dirty="0" smtClean="0"/>
            </a:br>
            <a:r>
              <a:rPr lang="ru-RU" sz="1800" u="sng" dirty="0" smtClean="0">
                <a:hlinkClick r:id="rId5"/>
              </a:rPr>
              <a:t/>
            </a:r>
            <a:br>
              <a:rPr lang="ru-RU" sz="1800" u="sng" dirty="0" smtClean="0">
                <a:hlinkClick r:id="rId5"/>
              </a:rPr>
            </a:br>
            <a:endParaRPr lang="ru-RU"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264696"/>
          </a:xfrm>
        </p:spPr>
        <p:txBody>
          <a:bodyPr>
            <a:normAutofit fontScale="92500" lnSpcReduction="20000"/>
          </a:bodyPr>
          <a:lstStyle/>
          <a:p>
            <a:pPr fontAlgn="base">
              <a:buNone/>
            </a:pPr>
            <a:r>
              <a:rPr lang="ru-RU" b="1" dirty="0" smtClean="0">
                <a:solidFill>
                  <a:srgbClr val="C00000"/>
                </a:solidFill>
              </a:rPr>
              <a:t>Образец комплекта тем 2025 года ( 6 тем)</a:t>
            </a:r>
          </a:p>
          <a:p>
            <a:pPr fontAlgn="base">
              <a:buNone/>
            </a:pPr>
            <a:r>
              <a:rPr lang="ru-RU" b="1" dirty="0" smtClean="0"/>
              <a:t>Комплект тем итогового сочинения № ИС07122023-02</a:t>
            </a:r>
            <a:endParaRPr lang="ru-RU" dirty="0" smtClean="0"/>
          </a:p>
          <a:p>
            <a:pPr>
              <a:buNone/>
            </a:pPr>
            <a:r>
              <a:rPr lang="ru-RU" dirty="0" smtClean="0"/>
              <a:t>147 О чём люди чаще всего мечтают?</a:t>
            </a:r>
          </a:p>
          <a:p>
            <a:pPr>
              <a:buNone/>
            </a:pPr>
            <a:r>
              <a:rPr lang="ru-RU" dirty="0" smtClean="0"/>
              <a:t>249 Чем опасно равнодушие?</a:t>
            </a:r>
          </a:p>
          <a:p>
            <a:pPr>
              <a:buNone/>
            </a:pPr>
            <a:r>
              <a:rPr lang="ru-RU" dirty="0" smtClean="0"/>
              <a:t>311 Какая из мыслей М.Ю. Лермонтова Вам ближе: «Я ищу свободы и покоя» или «Так жизнь скучна, когда боренья нет»?</a:t>
            </a:r>
          </a:p>
          <a:p>
            <a:pPr>
              <a:buNone/>
            </a:pPr>
            <a:r>
              <a:rPr lang="ru-RU" dirty="0" smtClean="0"/>
              <a:t>411 Что значит быть гражданином?</a:t>
            </a:r>
          </a:p>
          <a:p>
            <a:pPr>
              <a:buNone/>
            </a:pPr>
            <a:r>
              <a:rPr lang="ru-RU" dirty="0" smtClean="0"/>
              <a:t>501 Человек науки – каким он должен быть?</a:t>
            </a:r>
          </a:p>
          <a:p>
            <a:pPr fontAlgn="base">
              <a:buNone/>
            </a:pPr>
            <a:r>
              <a:rPr lang="ru-RU" dirty="0" smtClean="0"/>
              <a:t>629 Разделяете ли Вы мнение о том, что речевая культура человека – зеркало его духовной культуры?</a:t>
            </a:r>
            <a:br>
              <a:rPr lang="ru-RU" dirty="0" smtClean="0"/>
            </a:b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488" cy="6669360"/>
          </a:xfrm>
        </p:spPr>
        <p:txBody>
          <a:bodyPr>
            <a:noAutofit/>
          </a:bodyPr>
          <a:lstStyle/>
          <a:p>
            <a:pPr algn="ctr">
              <a:buNone/>
            </a:pPr>
            <a:r>
              <a:rPr lang="ru-RU" sz="2000" b="1" dirty="0" smtClean="0"/>
              <a:t> </a:t>
            </a:r>
            <a:r>
              <a:rPr lang="ru-RU" sz="2000" b="1" dirty="0" smtClean="0">
                <a:solidFill>
                  <a:srgbClr val="C00000"/>
                </a:solidFill>
              </a:rPr>
              <a:t>5. Содержание сочинения. </a:t>
            </a:r>
            <a:endParaRPr lang="ru-RU" sz="2000" dirty="0" smtClean="0">
              <a:solidFill>
                <a:srgbClr val="C00000"/>
              </a:solidFill>
            </a:endParaRPr>
          </a:p>
          <a:p>
            <a:pPr algn="ctr">
              <a:buNone/>
            </a:pPr>
            <a:r>
              <a:rPr lang="ru-RU" sz="2000" dirty="0" smtClean="0"/>
              <a:t>         Скажите </a:t>
            </a:r>
            <a:r>
              <a:rPr lang="ru-RU" sz="2000" dirty="0" smtClean="0"/>
              <a:t>«нет» пафосным конструкциям, взывающих к чувствам экзаменатора и не имеющих никакой значимости для раскрытия темы, и демагогии, не </a:t>
            </a:r>
            <a:r>
              <a:rPr lang="ru-RU" sz="2000" dirty="0" smtClean="0"/>
              <a:t>подкрепленной аргументами</a:t>
            </a:r>
            <a:r>
              <a:rPr lang="ru-RU" sz="2000" dirty="0" smtClean="0"/>
              <a:t>. </a:t>
            </a:r>
            <a:r>
              <a:rPr lang="ru-RU" sz="2000" dirty="0" smtClean="0"/>
              <a:t>Так </a:t>
            </a:r>
            <a:r>
              <a:rPr lang="ru-RU" sz="2000" dirty="0" smtClean="0"/>
              <a:t>часто делают те, кто боится недобрать слов. Пишите по существу.</a:t>
            </a:r>
            <a:r>
              <a:rPr lang="ru-RU" sz="2000" b="1" dirty="0" smtClean="0"/>
              <a:t/>
            </a:r>
            <a:br>
              <a:rPr lang="ru-RU" sz="2000" b="1" dirty="0" smtClean="0"/>
            </a:br>
            <a:r>
              <a:rPr lang="ru-RU" sz="2000" b="1" dirty="0" smtClean="0">
                <a:solidFill>
                  <a:srgbClr val="C00000"/>
                </a:solidFill>
              </a:rPr>
              <a:t>6. План и композиция сочинения.</a:t>
            </a:r>
            <a:r>
              <a:rPr lang="ru-RU" sz="2000" b="1" dirty="0" smtClean="0"/>
              <a:t> </a:t>
            </a:r>
            <a:endParaRPr lang="ru-RU" sz="2000" dirty="0" smtClean="0"/>
          </a:p>
          <a:p>
            <a:pPr>
              <a:buNone/>
            </a:pPr>
            <a:r>
              <a:rPr lang="ru-RU" sz="2000" dirty="0" smtClean="0"/>
              <a:t>         </a:t>
            </a:r>
            <a:r>
              <a:rPr lang="ru-RU" sz="2000" dirty="0" smtClean="0"/>
              <a:t>Оптимальная композиция: трехчастная.   Существует два варианта плана итогового сочинение</a:t>
            </a:r>
            <a:r>
              <a:rPr lang="ru-RU" sz="2000" b="1" dirty="0" smtClean="0"/>
              <a:t>.</a:t>
            </a:r>
            <a:endParaRPr lang="ru-RU" sz="2000" dirty="0" smtClean="0"/>
          </a:p>
          <a:p>
            <a:pPr algn="ctr">
              <a:buNone/>
            </a:pPr>
            <a:r>
              <a:rPr lang="ru-RU" sz="2000" b="1" dirty="0" smtClean="0">
                <a:solidFill>
                  <a:srgbClr val="C00000"/>
                </a:solidFill>
              </a:rPr>
              <a:t>   </a:t>
            </a:r>
            <a:r>
              <a:rPr lang="ru-RU" sz="2000" b="1" dirty="0" smtClean="0">
                <a:solidFill>
                  <a:srgbClr val="C00000"/>
                </a:solidFill>
              </a:rPr>
              <a:t>ПЛАН: </a:t>
            </a:r>
            <a:endParaRPr lang="ru-RU" sz="2000" dirty="0" smtClean="0">
              <a:solidFill>
                <a:srgbClr val="C00000"/>
              </a:solidFill>
            </a:endParaRPr>
          </a:p>
          <a:p>
            <a:pPr>
              <a:buNone/>
            </a:pPr>
            <a:r>
              <a:rPr lang="ru-RU" sz="2000" dirty="0" smtClean="0"/>
              <a:t>          </a:t>
            </a:r>
            <a:r>
              <a:rPr lang="ru-RU" sz="2000" dirty="0" smtClean="0"/>
              <a:t>1) Один тезис и аргумент(</a:t>
            </a:r>
            <a:r>
              <a:rPr lang="ru-RU" sz="2000" dirty="0" err="1" smtClean="0"/>
              <a:t>ы</a:t>
            </a:r>
            <a:r>
              <a:rPr lang="ru-RU" sz="2000" dirty="0" smtClean="0"/>
              <a:t>) к нему.  </a:t>
            </a:r>
            <a:br>
              <a:rPr lang="ru-RU" sz="2000" dirty="0" smtClean="0"/>
            </a:br>
            <a:r>
              <a:rPr lang="ru-RU" sz="2000" dirty="0" smtClean="0"/>
              <a:t>  2) Два и &gt; тезисов (к каждому тезису подобран аргумент). </a:t>
            </a:r>
            <a:r>
              <a:rPr lang="ru-RU" sz="2000" dirty="0" smtClean="0"/>
              <a:t>   </a:t>
            </a:r>
          </a:p>
          <a:p>
            <a:pPr>
              <a:buNone/>
            </a:pPr>
            <a:r>
              <a:rPr lang="ru-RU" sz="2000" dirty="0" smtClean="0"/>
              <a:t> </a:t>
            </a:r>
            <a:r>
              <a:rPr lang="ru-RU" sz="2000" dirty="0" smtClean="0"/>
              <a:t>          Все </a:t>
            </a:r>
            <a:r>
              <a:rPr lang="ru-RU" sz="2000" dirty="0" smtClean="0"/>
              <a:t>тезисы должны соответствовать теме.</a:t>
            </a:r>
            <a:br>
              <a:rPr lang="ru-RU" sz="2000" dirty="0" smtClean="0"/>
            </a:br>
            <a:r>
              <a:rPr lang="ru-RU" sz="2000" dirty="0" smtClean="0"/>
              <a:t>!!!Если тезисов несколько, то содержание каждого абзаца основной части должно включать в себя тезис (мысль, требующую доказательств), аргументы (доказательства), необходимые примеры (с использованием литературного материала), промежуточные выводы.</a:t>
            </a:r>
            <a:br>
              <a:rPr lang="ru-RU" sz="2000" dirty="0" smtClean="0"/>
            </a:br>
            <a:endParaRPr lang="ru-RU"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435280" cy="6669360"/>
          </a:xfrm>
        </p:spPr>
        <p:txBody>
          <a:bodyPr>
            <a:normAutofit fontScale="70000" lnSpcReduction="20000"/>
          </a:bodyPr>
          <a:lstStyle/>
          <a:p>
            <a:pPr fontAlgn="base">
              <a:buNone/>
            </a:pPr>
            <a:r>
              <a:rPr lang="ru-RU" sz="4400" b="1" dirty="0" smtClean="0">
                <a:solidFill>
                  <a:srgbClr val="C00000"/>
                </a:solidFill>
              </a:rPr>
              <a:t>РЕКОМЕНДАЦИИ : «Как готовиться к итоговому сочинению?»</a:t>
            </a:r>
          </a:p>
          <a:p>
            <a:pPr fontAlgn="base">
              <a:buNone/>
            </a:pPr>
            <a:r>
              <a:rPr lang="ru-RU" dirty="0" smtClean="0"/>
              <a:t>Выберите </a:t>
            </a:r>
            <a:r>
              <a:rPr lang="ru-RU" dirty="0" smtClean="0"/>
              <a:t>для себя наиболее понятное и близкое направление и сконцентрируетесь на подготовке по нему. Это позволит сэкономить время и сделать подготовку более глубокой.</a:t>
            </a:r>
          </a:p>
          <a:p>
            <a:pPr fontAlgn="base">
              <a:buNone/>
            </a:pPr>
            <a:r>
              <a:rPr lang="ru-RU" dirty="0" smtClean="0"/>
              <a:t>Найдите три (или пять, если Вы можете похвастаться хорошей памятью) больших произведения, где будут аргументы по всем выбранным направлениям. Лучше всего прочитать или прослушать их целиком, чтобы знать все детали, имена, явки и пароли. Но в случае нехватки времени или интереса возьмите наши максимально достоверные краткие пересказы, на которые ведут ссылки. Например, в этом году на высоте будут</a:t>
            </a:r>
            <a:r>
              <a:rPr lang="ru-RU" dirty="0" smtClean="0"/>
              <a:t>:</a:t>
            </a:r>
            <a:r>
              <a:rPr lang="ru-RU" dirty="0" smtClean="0">
                <a:solidFill>
                  <a:srgbClr val="C00000"/>
                </a:solidFill>
                <a:hlinkClick r:id="rId2"/>
              </a:rPr>
              <a:t>«Война и мир»</a:t>
            </a:r>
            <a:r>
              <a:rPr lang="ru-RU" b="1" dirty="0" smtClean="0">
                <a:solidFill>
                  <a:srgbClr val="C00000"/>
                </a:solidFill>
              </a:rPr>
              <a:t>, </a:t>
            </a:r>
            <a:r>
              <a:rPr lang="ru-RU" dirty="0" smtClean="0">
                <a:solidFill>
                  <a:srgbClr val="C00000"/>
                </a:solidFill>
              </a:rPr>
              <a:t>«</a:t>
            </a:r>
            <a:r>
              <a:rPr lang="ru-RU" dirty="0" smtClean="0">
                <a:solidFill>
                  <a:srgbClr val="C00000"/>
                </a:solidFill>
                <a:hlinkClick r:id="rId3"/>
              </a:rPr>
              <a:t>Анна Каренина</a:t>
            </a:r>
            <a:r>
              <a:rPr lang="ru-RU" dirty="0" smtClean="0">
                <a:solidFill>
                  <a:srgbClr val="C00000"/>
                </a:solidFill>
              </a:rPr>
              <a:t>», «</a:t>
            </a:r>
            <a:r>
              <a:rPr lang="ru-RU" dirty="0" smtClean="0">
                <a:solidFill>
                  <a:srgbClr val="C00000"/>
                </a:solidFill>
                <a:hlinkClick r:id="rId4"/>
              </a:rPr>
              <a:t>Преступление и наказание</a:t>
            </a:r>
            <a:r>
              <a:rPr lang="ru-RU" dirty="0" smtClean="0">
                <a:solidFill>
                  <a:srgbClr val="C00000"/>
                </a:solidFill>
              </a:rPr>
              <a:t>», «</a:t>
            </a:r>
            <a:r>
              <a:rPr lang="ru-RU" dirty="0" smtClean="0">
                <a:solidFill>
                  <a:srgbClr val="C00000"/>
                </a:solidFill>
                <a:hlinkClick r:id="rId5"/>
              </a:rPr>
              <a:t>Тихий Дон</a:t>
            </a:r>
            <a:r>
              <a:rPr lang="ru-RU" dirty="0" smtClean="0">
                <a:solidFill>
                  <a:srgbClr val="C00000"/>
                </a:solidFill>
              </a:rPr>
              <a:t>», «</a:t>
            </a:r>
            <a:r>
              <a:rPr lang="ru-RU" dirty="0" smtClean="0">
                <a:solidFill>
                  <a:srgbClr val="C00000"/>
                </a:solidFill>
                <a:hlinkClick r:id="rId6"/>
              </a:rPr>
              <a:t>Мастер и </a:t>
            </a:r>
            <a:r>
              <a:rPr lang="ru-RU" dirty="0" smtClean="0">
                <a:solidFill>
                  <a:srgbClr val="C00000"/>
                </a:solidFill>
                <a:hlinkClick r:id="rId6"/>
              </a:rPr>
              <a:t>Маргарита</a:t>
            </a:r>
            <a:r>
              <a:rPr lang="ru-RU" dirty="0" smtClean="0">
                <a:solidFill>
                  <a:srgbClr val="C00000"/>
                </a:solidFill>
              </a:rPr>
              <a:t> »</a:t>
            </a:r>
            <a:r>
              <a:rPr lang="ru-RU" dirty="0" smtClean="0"/>
              <a:t> </a:t>
            </a:r>
            <a:r>
              <a:rPr lang="ru-RU" dirty="0" smtClean="0">
                <a:solidFill>
                  <a:srgbClr val="C00000"/>
                </a:solidFill>
              </a:rPr>
              <a:t>. </a:t>
            </a:r>
            <a:r>
              <a:rPr lang="ru-RU" dirty="0" smtClean="0"/>
              <a:t>В этих книгах в любом случае будет нужный аргумент. Чтобы сократить время на подбор примеров, используйте наши подборки аргументов из конкретных произведений. Лучше всего тренироваться писать эссе, используя выбранные книги в качестве материалов для аргументов.</a:t>
            </a:r>
          </a:p>
          <a:p>
            <a:pPr fontAlgn="base">
              <a:buNone/>
            </a:pPr>
            <a:endParaRPr lang="ru-RU" dirty="0" smtClean="0"/>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640960" cy="6192688"/>
          </a:xfrm>
        </p:spPr>
        <p:txBody>
          <a:bodyPr>
            <a:normAutofit fontScale="77500" lnSpcReduction="20000"/>
          </a:bodyPr>
          <a:lstStyle/>
          <a:p>
            <a:pPr fontAlgn="base">
              <a:buNone/>
            </a:pPr>
            <a:r>
              <a:rPr lang="ru-RU" dirty="0" smtClean="0"/>
              <a:t>Заранее сделайте заготовки </a:t>
            </a:r>
            <a:r>
              <a:rPr lang="ru-RU" u="sng" dirty="0" smtClean="0">
                <a:hlinkClick r:id="rId2"/>
              </a:rPr>
              <a:t>шаблонов вступления и заключения</a:t>
            </a:r>
            <a:r>
              <a:rPr lang="ru-RU" dirty="0" smtClean="0"/>
              <a:t>. Это поможет Вам не тратить время и силы на изобретение колеса. Запомните вводные конструкции и слова, образцы логических мостиков и других частей эссе. Применяйте их в каждой своей работе. </a:t>
            </a:r>
            <a:endParaRPr lang="ru-RU" dirty="0" smtClean="0"/>
          </a:p>
          <a:p>
            <a:pPr fontAlgn="base">
              <a:buNone/>
            </a:pPr>
            <a:r>
              <a:rPr lang="ru-RU" dirty="0" smtClean="0"/>
              <a:t>При </a:t>
            </a:r>
            <a:r>
              <a:rPr lang="ru-RU" dirty="0" smtClean="0"/>
              <a:t>написании всегда следите за тем, чтобы каждое ваше предложение служило раскрытию определенной темы. Вы пишете только о ней! Во вступлении должен быть тезис </a:t>
            </a:r>
            <a:r>
              <a:rPr lang="ru-RU" dirty="0" smtClean="0"/>
              <a:t>(не забывайте формулировку </a:t>
            </a:r>
            <a:r>
              <a:rPr lang="ru-RU" dirty="0" smtClean="0"/>
              <a:t>темы), который подкрепляют Ваши аргументы</a:t>
            </a:r>
            <a:r>
              <a:rPr lang="ru-RU" dirty="0" smtClean="0"/>
              <a:t>.</a:t>
            </a:r>
          </a:p>
          <a:p>
            <a:pPr fontAlgn="base">
              <a:buNone/>
            </a:pPr>
            <a:r>
              <a:rPr lang="ru-RU" dirty="0" smtClean="0"/>
              <a:t> </a:t>
            </a:r>
            <a:r>
              <a:rPr lang="ru-RU" dirty="0" smtClean="0"/>
              <a:t>Если тема «Как найти смысл жизни», не надо писать о том, что это такое лично для Вас. Не уходите от поставленной задачи, иначе заблудитесь в собственной мысли.</a:t>
            </a:r>
          </a:p>
          <a:p>
            <a:pPr fontAlgn="base">
              <a:buNone/>
            </a:pPr>
            <a:r>
              <a:rPr lang="ru-RU" dirty="0" smtClean="0"/>
              <a:t>Выпишите </a:t>
            </a:r>
            <a:r>
              <a:rPr lang="ru-RU" dirty="0" smtClean="0"/>
              <a:t>топ-10 (20, 30 или 100) своих ошибок и проверяйте каждое новое эссе сами, высматривая врагов и уничтожая их. Самоанализ гораздо эффективнее зубрежки.</a:t>
            </a:r>
          </a:p>
          <a:p>
            <a:pPr fontAlgn="base">
              <a:buNone/>
            </a:pPr>
            <a:r>
              <a:rPr lang="ru-RU" dirty="0" smtClean="0"/>
              <a:t>Каждый день просматривайте новые </a:t>
            </a:r>
            <a:r>
              <a:rPr lang="ru-RU" dirty="0" smtClean="0"/>
              <a:t>работы на сайтах подготовки к  итоговому сочинению.</a:t>
            </a:r>
            <a:endParaRPr lang="ru-RU" dirty="0" smtClean="0"/>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background"/>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background"/>
          <p:cNvPicPr>
            <a:picLocks noChangeAspect="1" noChangeArrowheads="1"/>
          </p:cNvPicPr>
          <p:nvPr/>
        </p:nvPicPr>
        <p:blipFill>
          <a:blip r:embed="rId2" cstate="print"/>
          <a:srcRect t="7557"/>
          <a:stretch>
            <a:fillRect/>
          </a:stretch>
        </p:blipFill>
        <p:spPr bwMode="auto">
          <a:xfrm>
            <a:off x="0" y="404664"/>
            <a:ext cx="9144000" cy="608382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712968" cy="6741368"/>
          </a:xfrm>
        </p:spPr>
        <p:txBody>
          <a:bodyPr>
            <a:normAutofit fontScale="77500" lnSpcReduction="20000"/>
          </a:bodyPr>
          <a:lstStyle/>
          <a:p>
            <a:pPr>
              <a:buNone/>
            </a:pPr>
            <a:r>
              <a:rPr lang="ru-RU" b="1" dirty="0" smtClean="0"/>
              <a:t>      </a:t>
            </a:r>
            <a:r>
              <a:rPr lang="ru-RU" b="1" dirty="0" smtClean="0">
                <a:solidFill>
                  <a:srgbClr val="C00000"/>
                </a:solidFill>
              </a:rPr>
              <a:t>Какую </a:t>
            </a:r>
            <a:r>
              <a:rPr lang="ru-RU" b="1" dirty="0" smtClean="0">
                <a:solidFill>
                  <a:srgbClr val="C00000"/>
                </a:solidFill>
              </a:rPr>
              <a:t>тему выбрать на экзамене</a:t>
            </a:r>
          </a:p>
          <a:p>
            <a:pPr>
              <a:buNone/>
            </a:pPr>
            <a:r>
              <a:rPr lang="ru-RU" dirty="0" smtClean="0"/>
              <a:t>      Какие </a:t>
            </a:r>
            <a:r>
              <a:rPr lang="ru-RU" dirty="0" smtClean="0"/>
              <a:t>темы будут на итоговом сочинении — 2025, вы узнаете только на экзамене. Однако, как мы уже сказали, темы берутся из закрытого банка ФИПИ. Это значит, что в качестве тренировки подойдут все демоверсии последних лет, а также темы, использованные на реальном экзамене в разных регионах. </a:t>
            </a:r>
          </a:p>
          <a:p>
            <a:pPr>
              <a:buNone/>
            </a:pPr>
            <a:r>
              <a:rPr lang="ru-RU" dirty="0" smtClean="0"/>
              <a:t>      Поскольку </a:t>
            </a:r>
            <a:r>
              <a:rPr lang="ru-RU" dirty="0" smtClean="0"/>
              <a:t>темы разделены на разделы и подразделы, стоит равномерно практиковаться по каждому из них. В декабре вас будет ждать по две темы из каждого раздела — если заранее изучить их и потренироваться писать сочинения, вы будете готовы ко всему. Сделать это можно с помощью </a:t>
            </a:r>
            <a:r>
              <a:rPr lang="ru-RU" u="sng" dirty="0" smtClean="0">
                <a:hlinkClick r:id="rId2"/>
              </a:rPr>
              <a:t>комментариев ФИПИ</a:t>
            </a:r>
            <a:r>
              <a:rPr lang="ru-RU" dirty="0" smtClean="0"/>
              <a:t>, которые описывают, какие темы попадаются в разделах.  </a:t>
            </a:r>
          </a:p>
          <a:p>
            <a:pPr>
              <a:buNone/>
            </a:pPr>
            <a:r>
              <a:rPr lang="ru-RU" dirty="0" smtClean="0"/>
              <a:t>      На </a:t>
            </a:r>
            <a:r>
              <a:rPr lang="ru-RU" dirty="0" smtClean="0"/>
              <a:t>экзамене стоит выбирать тот раздел, в котором вы больше разбираетесь и который понимаете лучше остальных. Не отдавайте предпочтение разделу, по которому у вас больше всего прочитано. Соответствие теме — приоритетный критерий оценивания, а аргументацию всегда можно подобрать из различных произведений.</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507288" cy="6480720"/>
          </a:xfrm>
        </p:spPr>
        <p:txBody>
          <a:bodyPr>
            <a:normAutofit fontScale="62500" lnSpcReduction="20000"/>
          </a:bodyPr>
          <a:lstStyle/>
          <a:p>
            <a:pPr>
              <a:buNone/>
            </a:pPr>
            <a:r>
              <a:rPr lang="ru-RU" b="1" dirty="0" smtClean="0">
                <a:solidFill>
                  <a:srgbClr val="C00000"/>
                </a:solidFill>
              </a:rPr>
              <a:t>      Как </a:t>
            </a:r>
            <a:r>
              <a:rPr lang="ru-RU" b="1" dirty="0" smtClean="0">
                <a:solidFill>
                  <a:srgbClr val="C00000"/>
                </a:solidFill>
              </a:rPr>
              <a:t>подготовиться к итоговому сочинению в 2024 году</a:t>
            </a:r>
          </a:p>
          <a:p>
            <a:pPr>
              <a:buNone/>
            </a:pPr>
            <a:r>
              <a:rPr lang="ru-RU" dirty="0" smtClean="0"/>
              <a:t>Как написать итоговое сочинение на зачет? Секрет успеха — постоянная практика. Чем раньше вы займетесь подготовкой к экзамену, тем больше времени у вас будет изучить разделы банка тем, прочитать критерии оценивания, заучить структуру текста и набить руку на тренировочных сочинениях. Вот как стоит выстраивать занятия.</a:t>
            </a:r>
          </a:p>
          <a:p>
            <a:pPr>
              <a:buNone/>
            </a:pPr>
            <a:r>
              <a:rPr lang="ru-RU" dirty="0" smtClean="0"/>
              <a:t>Подготовку к итоговому сочинению — 2025 в 11-м классе не стоит откладывать на конец ноября. Лучше всего начать уже летом. Прочитайте несколько произведений, которые впоследствии сможете привести в качестве аргументов по любым темам. Это необязательно  должны быть огромные труды вроде «Войны и мира». Есть много более емких текстов, которые будут вашими верными помощниками при подготовке. Мы перечислили их в </a:t>
            </a:r>
            <a:r>
              <a:rPr lang="ru-RU" u="sng" dirty="0" smtClean="0">
                <a:hlinkClick r:id="rId2"/>
              </a:rPr>
              <a:t>этом материале</a:t>
            </a:r>
            <a:r>
              <a:rPr lang="ru-RU" dirty="0" smtClean="0"/>
              <a:t>. </a:t>
            </a:r>
          </a:p>
          <a:p>
            <a:pPr>
              <a:buNone/>
            </a:pPr>
            <a:r>
              <a:rPr lang="ru-RU" dirty="0" smtClean="0"/>
              <a:t>Никто не знает формулировки тем итогового сочинения, но вы можете отработать структуру текста. Напишите несколько полноценных сочинений, чтобы в голове остался план работы — так вам точно не снимут баллы за композицию и логику.</a:t>
            </a:r>
          </a:p>
          <a:p>
            <a:pPr>
              <a:buNone/>
            </a:pPr>
            <a:r>
              <a:rPr lang="ru-RU" dirty="0" smtClean="0"/>
              <a:t>Приучайте себя оставлять время на проверку работы в конце экзамена. Так вы не только исключите возможность ошибок, которые могут стоить вам баллов по критериям «Качество письменной речи» и «Грамотность», но и выработаете навык, который выручит вас на ЕГЭ.</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Алгоритм написания: </a:t>
            </a:r>
            <a:endParaRPr lang="ru-RU" dirty="0"/>
          </a:p>
        </p:txBody>
      </p:sp>
      <p:sp>
        <p:nvSpPr>
          <p:cNvPr id="3" name="Содержимое 2"/>
          <p:cNvSpPr>
            <a:spLocks noGrp="1"/>
          </p:cNvSpPr>
          <p:nvPr>
            <p:ph idx="1"/>
          </p:nvPr>
        </p:nvSpPr>
        <p:spPr>
          <a:xfrm>
            <a:off x="457200" y="1124744"/>
            <a:ext cx="8229600" cy="5001419"/>
          </a:xfrm>
        </p:spPr>
        <p:txBody>
          <a:bodyPr>
            <a:normAutofit fontScale="85000" lnSpcReduction="20000"/>
          </a:bodyPr>
          <a:lstStyle/>
          <a:p>
            <a:pPr>
              <a:buNone/>
            </a:pPr>
            <a:r>
              <a:rPr lang="ru-RU" b="1" dirty="0" smtClean="0"/>
              <a:t/>
            </a:r>
            <a:br>
              <a:rPr lang="ru-RU" b="1" dirty="0" smtClean="0"/>
            </a:br>
            <a:r>
              <a:rPr lang="ru-RU" b="1" dirty="0" smtClean="0"/>
              <a:t>1) </a:t>
            </a:r>
            <a:r>
              <a:rPr lang="ru-RU" b="1" dirty="0" smtClean="0">
                <a:solidFill>
                  <a:srgbClr val="C00000"/>
                </a:solidFill>
              </a:rPr>
              <a:t>Не начинайте </a:t>
            </a:r>
            <a:r>
              <a:rPr lang="ru-RU" b="1" dirty="0" smtClean="0"/>
              <a:t>писать сочинение со </a:t>
            </a:r>
            <a:r>
              <a:rPr lang="ru-RU" b="1" dirty="0" smtClean="0">
                <a:solidFill>
                  <a:srgbClr val="C00000"/>
                </a:solidFill>
              </a:rPr>
              <a:t>вступления.</a:t>
            </a:r>
            <a:r>
              <a:rPr lang="ru-RU" b="1" dirty="0" smtClean="0"/>
              <a:t/>
            </a:r>
            <a:br>
              <a:rPr lang="ru-RU" b="1" dirty="0" smtClean="0"/>
            </a:br>
            <a:r>
              <a:rPr lang="ru-RU" b="1" dirty="0" smtClean="0"/>
              <a:t>2) Прочитайте </a:t>
            </a:r>
            <a:r>
              <a:rPr lang="ru-RU" b="1" dirty="0" smtClean="0">
                <a:solidFill>
                  <a:srgbClr val="C00000"/>
                </a:solidFill>
              </a:rPr>
              <a:t>тему</a:t>
            </a:r>
            <a:r>
              <a:rPr lang="ru-RU" b="1" dirty="0" smtClean="0"/>
              <a:t>.</a:t>
            </a:r>
            <a:br>
              <a:rPr lang="ru-RU" b="1" dirty="0" smtClean="0"/>
            </a:br>
            <a:r>
              <a:rPr lang="ru-RU" b="1" dirty="0" smtClean="0"/>
              <a:t>2) Вспомните </a:t>
            </a:r>
            <a:r>
              <a:rPr lang="ru-RU" b="1" dirty="0" smtClean="0">
                <a:solidFill>
                  <a:srgbClr val="C00000"/>
                </a:solidFill>
              </a:rPr>
              <a:t>произведения</a:t>
            </a:r>
            <a:r>
              <a:rPr lang="ru-RU" b="1" dirty="0" smtClean="0"/>
              <a:t>, подберите </a:t>
            </a:r>
            <a:r>
              <a:rPr lang="ru-RU" b="1" dirty="0" smtClean="0">
                <a:solidFill>
                  <a:srgbClr val="C00000"/>
                </a:solidFill>
              </a:rPr>
              <a:t>аргументы</a:t>
            </a:r>
            <a:r>
              <a:rPr lang="ru-RU" b="1" dirty="0" smtClean="0"/>
              <a:t/>
            </a:r>
            <a:br>
              <a:rPr lang="ru-RU" b="1" dirty="0" smtClean="0"/>
            </a:br>
            <a:r>
              <a:rPr lang="ru-RU" b="1" dirty="0" smtClean="0"/>
              <a:t>3) Напишите </a:t>
            </a:r>
            <a:r>
              <a:rPr lang="ru-RU" b="1" dirty="0" smtClean="0">
                <a:solidFill>
                  <a:srgbClr val="C00000"/>
                </a:solidFill>
              </a:rPr>
              <a:t>тезис + аргументы </a:t>
            </a:r>
            <a:r>
              <a:rPr lang="ru-RU" b="1" dirty="0" smtClean="0"/>
              <a:t>в черновик.</a:t>
            </a:r>
            <a:br>
              <a:rPr lang="ru-RU" b="1" dirty="0" smtClean="0"/>
            </a:br>
            <a:r>
              <a:rPr lang="ru-RU" b="1" dirty="0" smtClean="0"/>
              <a:t>4) Только потом стоит подумать о </a:t>
            </a:r>
            <a:r>
              <a:rPr lang="ru-RU" b="1" dirty="0" smtClean="0">
                <a:solidFill>
                  <a:srgbClr val="C00000"/>
                </a:solidFill>
              </a:rPr>
              <a:t>вступлении и заключении</a:t>
            </a:r>
            <a:r>
              <a:rPr lang="ru-RU" b="1" dirty="0" smtClean="0"/>
              <a:t>. </a:t>
            </a:r>
            <a:endParaRPr lang="ru-RU" dirty="0" smtClean="0"/>
          </a:p>
          <a:p>
            <a:pPr>
              <a:buNone/>
            </a:pPr>
            <a:r>
              <a:rPr lang="ru-RU" b="1" dirty="0" smtClean="0"/>
              <a:t>  Подумайте, как можно </a:t>
            </a:r>
            <a:r>
              <a:rPr lang="ru-RU" b="1" dirty="0" smtClean="0">
                <a:solidFill>
                  <a:srgbClr val="C00000"/>
                </a:solidFill>
              </a:rPr>
              <a:t>ввести тему сочинения</a:t>
            </a:r>
            <a:r>
              <a:rPr lang="ru-RU" b="1" dirty="0" smtClean="0"/>
              <a:t>, чтобы это не было искусственно.</a:t>
            </a:r>
            <a:endParaRPr lang="ru-RU" dirty="0" smtClean="0"/>
          </a:p>
          <a:p>
            <a:pPr>
              <a:buNone/>
            </a:pPr>
            <a:r>
              <a:rPr lang="ru-RU" b="1" dirty="0" smtClean="0"/>
              <a:t> Продумайте всю логику, связки между каждой частью сочинения, прежде чем начнете писать.</a:t>
            </a:r>
            <a:endParaRPr lang="ru-RU" dirty="0" smtClean="0"/>
          </a:p>
          <a:p>
            <a:pPr>
              <a:buNone/>
            </a:pPr>
            <a:r>
              <a:rPr lang="ru-RU" b="1" i="1" dirty="0" smtClean="0"/>
              <a:t> </a:t>
            </a:r>
            <a:r>
              <a:rPr lang="ru-RU" sz="2400" b="1" i="1" dirty="0" smtClean="0">
                <a:solidFill>
                  <a:srgbClr val="C00000"/>
                </a:solidFill>
              </a:rPr>
              <a:t>Примечание:</a:t>
            </a:r>
            <a:r>
              <a:rPr lang="ru-RU" sz="2400" b="1" i="1" dirty="0" smtClean="0"/>
              <a:t/>
            </a:r>
            <a:br>
              <a:rPr lang="ru-RU" sz="2400" b="1" i="1" dirty="0" smtClean="0"/>
            </a:br>
            <a:r>
              <a:rPr lang="ru-RU" sz="2400" b="1" i="1" dirty="0" smtClean="0"/>
              <a:t>Не путайте итоговое сочинение и сочинение ЕГЭ. </a:t>
            </a:r>
            <a:r>
              <a:rPr lang="ru-RU" sz="2400" b="1" i="1" dirty="0" smtClean="0"/>
              <a:t>Требования</a:t>
            </a:r>
            <a:r>
              <a:rPr lang="ru-RU" sz="2000" dirty="0" smtClean="0"/>
              <a:t> </a:t>
            </a:r>
            <a:r>
              <a:rPr lang="ru-RU" sz="2400" b="1" i="1" dirty="0" smtClean="0"/>
              <a:t>к итоговому совершенно иные.</a:t>
            </a:r>
            <a:r>
              <a:rPr lang="ru-RU" sz="2400" b="1" dirty="0" smtClean="0"/>
              <a:t> </a:t>
            </a:r>
            <a:r>
              <a:rPr lang="ru-RU" sz="2400" b="1" i="1" dirty="0"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6632"/>
            <a:ext cx="9144000" cy="6741368"/>
          </a:xfrm>
        </p:spPr>
        <p:txBody>
          <a:bodyPr>
            <a:noAutofit/>
          </a:bodyPr>
          <a:lstStyle/>
          <a:p>
            <a:pPr>
              <a:buNone/>
            </a:pPr>
            <a:r>
              <a:rPr lang="ru-RU" sz="1100" dirty="0" smtClean="0"/>
              <a:t> </a:t>
            </a:r>
            <a:r>
              <a:rPr lang="ru-RU" sz="2000" b="1" dirty="0" smtClean="0">
                <a:solidFill>
                  <a:srgbClr val="C00000"/>
                </a:solidFill>
              </a:rPr>
              <a:t>План итогового сочинения</a:t>
            </a:r>
            <a:endParaRPr lang="ru-RU" sz="1100" dirty="0" smtClean="0"/>
          </a:p>
          <a:p>
            <a:pPr>
              <a:buNone/>
            </a:pPr>
            <a:r>
              <a:rPr lang="ru-RU" sz="1100" dirty="0" smtClean="0"/>
              <a:t>            </a:t>
            </a:r>
            <a:r>
              <a:rPr lang="ru-RU" sz="1400" dirty="0" smtClean="0"/>
              <a:t>1</a:t>
            </a:r>
            <a:r>
              <a:rPr lang="ru-RU" sz="1400" dirty="0" smtClean="0"/>
              <a:t>. Вступление </a:t>
            </a:r>
            <a:br>
              <a:rPr lang="ru-RU" sz="1400" dirty="0" smtClean="0"/>
            </a:br>
            <a:r>
              <a:rPr lang="ru-RU" sz="1400" dirty="0" smtClean="0"/>
              <a:t>2. Тезис </a:t>
            </a:r>
            <a:br>
              <a:rPr lang="ru-RU" sz="1400" dirty="0" smtClean="0"/>
            </a:br>
            <a:r>
              <a:rPr lang="ru-RU" sz="1400" dirty="0" smtClean="0"/>
              <a:t>3. Связка </a:t>
            </a:r>
            <a:br>
              <a:rPr lang="ru-RU" sz="1400" dirty="0" smtClean="0"/>
            </a:br>
            <a:r>
              <a:rPr lang="ru-RU" sz="1400" dirty="0" smtClean="0"/>
              <a:t>4. Аргумент №1 </a:t>
            </a:r>
            <a:br>
              <a:rPr lang="ru-RU" sz="1400" dirty="0" smtClean="0"/>
            </a:br>
            <a:r>
              <a:rPr lang="ru-RU" sz="1400" dirty="0" smtClean="0"/>
              <a:t>5. </a:t>
            </a:r>
            <a:r>
              <a:rPr lang="ru-RU" sz="1400" dirty="0" err="1" smtClean="0"/>
              <a:t>Микровывод</a:t>
            </a:r>
            <a:r>
              <a:rPr lang="ru-RU" sz="1400" dirty="0" smtClean="0"/>
              <a:t> </a:t>
            </a:r>
            <a:br>
              <a:rPr lang="ru-RU" sz="1400" dirty="0" smtClean="0"/>
            </a:br>
            <a:r>
              <a:rPr lang="ru-RU" sz="1400" dirty="0" smtClean="0"/>
              <a:t>6. Связка </a:t>
            </a:r>
            <a:br>
              <a:rPr lang="ru-RU" sz="1400" dirty="0" smtClean="0"/>
            </a:br>
            <a:r>
              <a:rPr lang="ru-RU" sz="1400" dirty="0" smtClean="0"/>
              <a:t>7. Аргумент №2 </a:t>
            </a:r>
            <a:br>
              <a:rPr lang="ru-RU" sz="1400" dirty="0" smtClean="0"/>
            </a:br>
            <a:r>
              <a:rPr lang="ru-RU" sz="1400" dirty="0" smtClean="0"/>
              <a:t>8. </a:t>
            </a:r>
            <a:r>
              <a:rPr lang="ru-RU" sz="1400" dirty="0" err="1" smtClean="0"/>
              <a:t>Микровывод</a:t>
            </a:r>
            <a:r>
              <a:rPr lang="ru-RU" sz="1400" dirty="0" smtClean="0"/>
              <a:t> </a:t>
            </a:r>
            <a:br>
              <a:rPr lang="ru-RU" sz="1400" dirty="0" smtClean="0"/>
            </a:br>
            <a:r>
              <a:rPr lang="ru-RU" sz="1400" dirty="0" smtClean="0"/>
              <a:t>9. </a:t>
            </a:r>
            <a:r>
              <a:rPr lang="ru-RU" sz="1400" dirty="0" smtClean="0"/>
              <a:t>Заключение</a:t>
            </a:r>
            <a:r>
              <a:rPr lang="ru-RU" sz="1400" dirty="0" smtClean="0"/>
              <a:t/>
            </a:r>
            <a:br>
              <a:rPr lang="ru-RU" sz="1400" dirty="0" smtClean="0"/>
            </a:br>
            <a:r>
              <a:rPr lang="ru-RU" sz="1400" b="1" dirty="0" smtClean="0">
                <a:solidFill>
                  <a:srgbClr val="C00000"/>
                </a:solidFill>
              </a:rPr>
              <a:t>Вступление. </a:t>
            </a:r>
            <a:endParaRPr lang="ru-RU" sz="1400" dirty="0" smtClean="0">
              <a:solidFill>
                <a:srgbClr val="C00000"/>
              </a:solidFill>
            </a:endParaRPr>
          </a:p>
          <a:p>
            <a:pPr>
              <a:buNone/>
            </a:pPr>
            <a:r>
              <a:rPr lang="ru-RU" sz="1400" dirty="0" smtClean="0"/>
              <a:t>           Определяем </a:t>
            </a:r>
            <a:r>
              <a:rPr lang="ru-RU" sz="1400" dirty="0" smtClean="0"/>
              <a:t>направление будущих размышлений, подводим к тезису, обыгрываем ключевые слова темы, можно дать определение, поговорить о месте этих явлений в жизни человека и т.д.) </a:t>
            </a:r>
            <a:br>
              <a:rPr lang="ru-RU" sz="1400" dirty="0" smtClean="0"/>
            </a:br>
            <a:r>
              <a:rPr lang="ru-RU" sz="1400" b="1" dirty="0" smtClean="0">
                <a:solidFill>
                  <a:srgbClr val="C00000"/>
                </a:solidFill>
              </a:rPr>
              <a:t>Тезис</a:t>
            </a:r>
            <a:endParaRPr lang="ru-RU" sz="1400" dirty="0" smtClean="0">
              <a:solidFill>
                <a:srgbClr val="C00000"/>
              </a:solidFill>
            </a:endParaRPr>
          </a:p>
          <a:p>
            <a:pPr>
              <a:buNone/>
            </a:pPr>
            <a:r>
              <a:rPr lang="ru-RU" sz="1400" dirty="0" smtClean="0"/>
              <a:t>            Тут </a:t>
            </a:r>
            <a:r>
              <a:rPr lang="ru-RU" sz="1400" dirty="0" smtClean="0"/>
              <a:t>все зависит от того, как сформулирована тема сочинения. </a:t>
            </a:r>
            <a:br>
              <a:rPr lang="ru-RU" sz="1400" dirty="0" smtClean="0"/>
            </a:br>
            <a:r>
              <a:rPr lang="ru-RU" sz="1400" dirty="0" smtClean="0"/>
              <a:t>Если </a:t>
            </a:r>
            <a:r>
              <a:rPr lang="ru-RU" sz="1400" dirty="0" smtClean="0">
                <a:solidFill>
                  <a:srgbClr val="C00000"/>
                </a:solidFill>
              </a:rPr>
              <a:t>тема с</a:t>
            </a:r>
            <a:r>
              <a:rPr lang="ru-RU" sz="1400" dirty="0" smtClean="0"/>
              <a:t>очинения сформулирована </a:t>
            </a:r>
            <a:r>
              <a:rPr lang="ru-RU" sz="1400" dirty="0" smtClean="0">
                <a:solidFill>
                  <a:srgbClr val="C00000"/>
                </a:solidFill>
              </a:rPr>
              <a:t>в виде вопроса</a:t>
            </a:r>
            <a:r>
              <a:rPr lang="ru-RU" sz="1400" dirty="0" smtClean="0"/>
              <a:t>, то </a:t>
            </a:r>
            <a:r>
              <a:rPr lang="ru-RU" sz="1400" dirty="0" smtClean="0">
                <a:solidFill>
                  <a:srgbClr val="C00000"/>
                </a:solidFill>
              </a:rPr>
              <a:t>тезис – это ответ на вопрос</a:t>
            </a:r>
            <a:r>
              <a:rPr lang="ru-RU" sz="1400" dirty="0" smtClean="0"/>
              <a:t>. </a:t>
            </a:r>
          </a:p>
          <a:p>
            <a:pPr>
              <a:buNone/>
            </a:pPr>
            <a:r>
              <a:rPr lang="ru-RU" sz="1400" dirty="0" smtClean="0"/>
              <a:t>            Если </a:t>
            </a:r>
            <a:r>
              <a:rPr lang="ru-RU" sz="1400" dirty="0" smtClean="0"/>
              <a:t>тема сформулирована </a:t>
            </a:r>
            <a:r>
              <a:rPr lang="ru-RU" sz="1400" dirty="0" smtClean="0">
                <a:solidFill>
                  <a:srgbClr val="C00000"/>
                </a:solidFill>
              </a:rPr>
              <a:t>в виде метафорического высказывания</a:t>
            </a:r>
            <a:r>
              <a:rPr lang="ru-RU" sz="1400" dirty="0" smtClean="0"/>
              <a:t>, то тезис – это </a:t>
            </a:r>
            <a:r>
              <a:rPr lang="ru-RU" sz="1400" dirty="0" smtClean="0">
                <a:solidFill>
                  <a:srgbClr val="C00000"/>
                </a:solidFill>
              </a:rPr>
              <a:t>расшифровка высказывания. </a:t>
            </a:r>
          </a:p>
          <a:p>
            <a:pPr>
              <a:buNone/>
            </a:pPr>
            <a:r>
              <a:rPr lang="ru-RU" sz="1400" dirty="0" smtClean="0"/>
              <a:t>            Если </a:t>
            </a:r>
            <a:r>
              <a:rPr lang="ru-RU" sz="1400" dirty="0" smtClean="0"/>
              <a:t>тема сформулирована </a:t>
            </a:r>
            <a:r>
              <a:rPr lang="ru-RU" sz="1400" dirty="0" smtClean="0">
                <a:solidFill>
                  <a:srgbClr val="C00000"/>
                </a:solidFill>
              </a:rPr>
              <a:t>в виде цитаты</a:t>
            </a:r>
            <a:r>
              <a:rPr lang="ru-RU" sz="1400" dirty="0" smtClean="0"/>
              <a:t>, которую не нужно расшифровывать, то необходимо </a:t>
            </a:r>
            <a:r>
              <a:rPr lang="ru-RU" sz="1400" dirty="0" smtClean="0">
                <a:solidFill>
                  <a:srgbClr val="C00000"/>
                </a:solidFill>
              </a:rPr>
              <a:t>пересказать мысль своими словами, расширить ее, распространить. </a:t>
            </a:r>
          </a:p>
          <a:p>
            <a:pPr>
              <a:buNone/>
            </a:pPr>
            <a:r>
              <a:rPr lang="ru-RU" sz="1400" b="1" dirty="0" smtClean="0"/>
              <a:t>             </a:t>
            </a:r>
            <a:r>
              <a:rPr lang="ru-RU" sz="1400" b="1" dirty="0" smtClean="0">
                <a:solidFill>
                  <a:srgbClr val="C00000"/>
                </a:solidFill>
              </a:rPr>
              <a:t>Связка</a:t>
            </a:r>
            <a:endParaRPr lang="ru-RU" sz="1400" dirty="0" smtClean="0">
              <a:solidFill>
                <a:srgbClr val="C00000"/>
              </a:solidFill>
            </a:endParaRPr>
          </a:p>
          <a:p>
            <a:pPr>
              <a:buNone/>
            </a:pPr>
            <a:r>
              <a:rPr lang="ru-RU" sz="1400" dirty="0" smtClean="0"/>
              <a:t>            Теперь </a:t>
            </a:r>
            <a:r>
              <a:rPr lang="ru-RU" sz="1400" dirty="0" smtClean="0"/>
              <a:t>подробнее о связке. Связка - это </a:t>
            </a:r>
            <a:r>
              <a:rPr lang="ru-RU" sz="1400" dirty="0" smtClean="0">
                <a:solidFill>
                  <a:srgbClr val="C00000"/>
                </a:solidFill>
              </a:rPr>
              <a:t>переход от одной мысли к другой </a:t>
            </a:r>
            <a:r>
              <a:rPr lang="ru-RU" sz="1400" dirty="0" smtClean="0"/>
              <a:t>(от одной части сочинения к другой) Необходимо плавно переходить от тезиса к аргументации, а не просто ни с того ни с сего начать говорить о конкретном произведении. </a:t>
            </a:r>
            <a:br>
              <a:rPr lang="ru-RU" sz="1400" dirty="0" smtClean="0"/>
            </a:br>
            <a:r>
              <a:rPr lang="ru-RU" sz="1400" b="1" dirty="0" err="1" smtClean="0">
                <a:solidFill>
                  <a:srgbClr val="C00000"/>
                </a:solidFill>
              </a:rPr>
              <a:t>Микровывод</a:t>
            </a:r>
            <a:endParaRPr lang="ru-RU" sz="1400" dirty="0" smtClean="0">
              <a:solidFill>
                <a:srgbClr val="C00000"/>
              </a:solidFill>
            </a:endParaRPr>
          </a:p>
          <a:p>
            <a:pPr>
              <a:buNone/>
            </a:pPr>
            <a:r>
              <a:rPr lang="ru-RU" sz="1400" dirty="0" smtClean="0"/>
              <a:t>            После </a:t>
            </a:r>
            <a:r>
              <a:rPr lang="ru-RU" sz="1400" dirty="0" smtClean="0"/>
              <a:t>анализа произведения, следует подытожить свои мысли, это полезно еще и для того, чтобы ваши мысли не увели Вас в другую сторону.  </a:t>
            </a:r>
            <a:br>
              <a:rPr lang="ru-RU" sz="1400" dirty="0" smtClean="0"/>
            </a:br>
            <a:r>
              <a:rPr lang="ru-RU" sz="1400" dirty="0" smtClean="0"/>
              <a:t>Аргументация в итоговом </a:t>
            </a:r>
            <a:r>
              <a:rPr lang="ru-RU" sz="1400" dirty="0" err="1" smtClean="0"/>
              <a:t>сочинении=</a:t>
            </a:r>
            <a:r>
              <a:rPr lang="ru-RU" sz="1400" dirty="0" smtClean="0"/>
              <a:t> анализ произведения, героя произведения или ситуации. </a:t>
            </a:r>
            <a:br>
              <a:rPr lang="ru-RU" sz="1400" dirty="0" smtClean="0"/>
            </a:br>
            <a:r>
              <a:rPr lang="ru-RU" sz="1100" dirty="0" smtClean="0"/>
              <a:t/>
            </a:r>
            <a:br>
              <a:rPr lang="ru-RU" sz="1100" dirty="0" smtClean="0"/>
            </a:br>
            <a:r>
              <a:rPr lang="ru-RU" sz="1100" dirty="0" smtClean="0"/>
              <a:t/>
            </a:r>
            <a:br>
              <a:rPr lang="ru-RU" sz="1100" dirty="0" smtClean="0"/>
            </a:br>
            <a:endParaRPr lang="ru-RU"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964488" cy="6552728"/>
          </a:xfrm>
        </p:spPr>
        <p:txBody>
          <a:bodyPr>
            <a:normAutofit fontScale="85000" lnSpcReduction="10000"/>
          </a:bodyPr>
          <a:lstStyle/>
          <a:p>
            <a:pPr>
              <a:buNone/>
            </a:pPr>
            <a:r>
              <a:rPr lang="ru-RU" b="1" dirty="0" smtClean="0"/>
              <a:t>      </a:t>
            </a:r>
            <a:r>
              <a:rPr lang="ru-RU" b="1" dirty="0" smtClean="0">
                <a:solidFill>
                  <a:srgbClr val="C00000"/>
                </a:solidFill>
              </a:rPr>
              <a:t>План анализа </a:t>
            </a:r>
            <a:r>
              <a:rPr lang="ru-RU" b="1" dirty="0" smtClean="0">
                <a:solidFill>
                  <a:srgbClr val="C00000"/>
                </a:solidFill>
              </a:rPr>
              <a:t>персонажа: </a:t>
            </a:r>
            <a:endParaRPr lang="ru-RU" dirty="0" smtClean="0">
              <a:solidFill>
                <a:srgbClr val="C00000"/>
              </a:solidFill>
            </a:endParaRPr>
          </a:p>
          <a:p>
            <a:pPr>
              <a:buNone/>
            </a:pPr>
            <a:r>
              <a:rPr lang="ru-RU" dirty="0" smtClean="0"/>
              <a:t>      1</a:t>
            </a:r>
            <a:r>
              <a:rPr lang="ru-RU" dirty="0" smtClean="0"/>
              <a:t>. </a:t>
            </a:r>
            <a:r>
              <a:rPr lang="ru-RU" dirty="0" smtClean="0">
                <a:solidFill>
                  <a:srgbClr val="C00000"/>
                </a:solidFill>
              </a:rPr>
              <a:t>Название произведения, имя автора и героя</a:t>
            </a:r>
            <a:r>
              <a:rPr lang="ru-RU" dirty="0" smtClean="0"/>
              <a:t>, который будет подтверждать ваш тезис. </a:t>
            </a:r>
            <a:br>
              <a:rPr lang="ru-RU" dirty="0" smtClean="0"/>
            </a:br>
            <a:r>
              <a:rPr lang="ru-RU" dirty="0" smtClean="0"/>
              <a:t>2. Портрет героя, описание его внешности, речи</a:t>
            </a:r>
            <a:r>
              <a:rPr lang="ru-RU" dirty="0" smtClean="0">
                <a:solidFill>
                  <a:srgbClr val="C00000"/>
                </a:solidFill>
              </a:rPr>
              <a:t>, мнение окружающих о персонаже, его индивидуальные и типические черты</a:t>
            </a:r>
            <a:r>
              <a:rPr lang="ru-RU" dirty="0" smtClean="0"/>
              <a:t> ( маленький человек, лишний человек, новый человек, нигилист и т.д.), социальный статус, место в системе персонажей( главный герой, второстепенный герой, эпизодический, антагонист) </a:t>
            </a:r>
            <a:br>
              <a:rPr lang="ru-RU" dirty="0" smtClean="0"/>
            </a:br>
            <a:r>
              <a:rPr lang="ru-RU" dirty="0" smtClean="0"/>
              <a:t>3. </a:t>
            </a:r>
            <a:r>
              <a:rPr lang="ru-RU" dirty="0" smtClean="0">
                <a:solidFill>
                  <a:srgbClr val="C00000"/>
                </a:solidFill>
              </a:rPr>
              <a:t>Характер персонажа. Его нравственные характеристики.</a:t>
            </a:r>
            <a:r>
              <a:rPr lang="ru-RU" dirty="0" smtClean="0"/>
              <a:t> </a:t>
            </a:r>
            <a:br>
              <a:rPr lang="ru-RU" dirty="0" smtClean="0"/>
            </a:br>
            <a:r>
              <a:rPr lang="ru-RU" dirty="0" smtClean="0"/>
              <a:t>4. С какой ситуацией или </a:t>
            </a:r>
            <a:r>
              <a:rPr lang="ru-RU" dirty="0" smtClean="0">
                <a:solidFill>
                  <a:srgbClr val="C00000"/>
                </a:solidFill>
              </a:rPr>
              <a:t>выбором сталкивается персонаж</a:t>
            </a:r>
            <a:r>
              <a:rPr lang="ru-RU" dirty="0" smtClean="0"/>
              <a:t>, как себя проявляет в жизненных ситуациях, с кем или чем происходит </a:t>
            </a:r>
            <a:r>
              <a:rPr lang="ru-RU" dirty="0" smtClean="0">
                <a:solidFill>
                  <a:srgbClr val="C00000"/>
                </a:solidFill>
              </a:rPr>
              <a:t>конфликт.</a:t>
            </a:r>
            <a:r>
              <a:rPr lang="ru-RU" dirty="0" smtClean="0"/>
              <a:t> </a:t>
            </a:r>
            <a:br>
              <a:rPr lang="ru-RU" dirty="0" smtClean="0"/>
            </a:br>
            <a:r>
              <a:rPr lang="ru-RU" dirty="0" smtClean="0"/>
              <a:t>5. Подробный </a:t>
            </a:r>
            <a:r>
              <a:rPr lang="ru-RU" dirty="0" smtClean="0">
                <a:solidFill>
                  <a:srgbClr val="C00000"/>
                </a:solidFill>
              </a:rPr>
              <a:t>анализ ситуации, которая является доказательством вашего тезиса</a:t>
            </a:r>
            <a:r>
              <a:rPr lang="ru-RU" dirty="0" smtClean="0"/>
              <a:t>. </a:t>
            </a:r>
            <a:br>
              <a:rPr lang="ru-RU" dirty="0" smtClean="0"/>
            </a:br>
            <a:r>
              <a:rPr lang="ru-RU" dirty="0" smtClean="0"/>
              <a:t>6. </a:t>
            </a:r>
            <a:r>
              <a:rPr lang="ru-RU" dirty="0" smtClean="0">
                <a:solidFill>
                  <a:srgbClr val="C00000"/>
                </a:solidFill>
              </a:rPr>
              <a:t>Мнение автора </a:t>
            </a:r>
            <a:r>
              <a:rPr lang="ru-RU" dirty="0" smtClean="0"/>
              <a:t>произведения </a:t>
            </a:r>
            <a:r>
              <a:rPr lang="ru-RU" dirty="0" smtClean="0">
                <a:solidFill>
                  <a:srgbClr val="C00000"/>
                </a:solidFill>
              </a:rPr>
              <a:t>о герое</a:t>
            </a:r>
            <a:r>
              <a:rPr lang="ru-RU" dirty="0" smtClean="0"/>
              <a:t>, его поступках. </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2683</Words>
  <Application>Microsoft Office PowerPoint</Application>
  <PresentationFormat>Экран (4:3)</PresentationFormat>
  <Paragraphs>180</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КАК НАПИСАТЬ  ИТОГОВОЕ СОЧИНЕНИЕ  по литературе в 11 классе</vt:lpstr>
      <vt:lpstr>Слайд 2</vt:lpstr>
      <vt:lpstr>Слайд 3</vt:lpstr>
      <vt:lpstr>Слайд 4</vt:lpstr>
      <vt:lpstr>Слайд 5</vt:lpstr>
      <vt:lpstr>Слайд 6</vt:lpstr>
      <vt:lpstr>Алгоритм написания: </vt:lpstr>
      <vt:lpstr>Слайд 8</vt:lpstr>
      <vt:lpstr>Слайд 9</vt:lpstr>
      <vt:lpstr>Слайд 10</vt:lpstr>
      <vt:lpstr>Слайд 11</vt:lpstr>
      <vt:lpstr>Слайд 12</vt:lpstr>
      <vt:lpstr>Слайд 13</vt:lpstr>
      <vt:lpstr>Слайд 14</vt:lpstr>
      <vt:lpstr>Аргументы на тему:  "Доброта, жестокость, человечность, сострадание, зло, равнодушие </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Типичные ошибки при написании итогового сочинения, как их избежать? </vt:lpstr>
      <vt:lpstr>Слайд 31</vt:lpstr>
      <vt:lpstr>Слайд 32</vt:lpstr>
      <vt:lpstr>Пример итогового сочинения к разделу "Духовно-нравственные ориентиры в жизни человека«  Сочинение на тему:  Как могут добро и зло сочетаться в одном человеке?</vt:lpstr>
      <vt:lpstr>Слайд 34</vt:lpstr>
      <vt:lpstr>Слайд 35</vt:lpstr>
      <vt:lpstr>Сочинение на тему: Что мешает человеку быть счастливым?</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  по литературе в 11 классе:  темы, направления, сроки…</dc:title>
  <dc:creator>500</dc:creator>
  <cp:lastModifiedBy>500</cp:lastModifiedBy>
  <cp:revision>43</cp:revision>
  <dcterms:created xsi:type="dcterms:W3CDTF">2023-09-09T05:17:50Z</dcterms:created>
  <dcterms:modified xsi:type="dcterms:W3CDTF">2024-10-17T17:06:00Z</dcterms:modified>
</cp:coreProperties>
</file>